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7" r:id="rId2"/>
    <p:sldId id="271" r:id="rId3"/>
    <p:sldId id="303" r:id="rId4"/>
    <p:sldId id="275" r:id="rId5"/>
    <p:sldId id="277" r:id="rId6"/>
    <p:sldId id="276" r:id="rId7"/>
    <p:sldId id="304" r:id="rId8"/>
    <p:sldId id="274" r:id="rId9"/>
    <p:sldId id="278" r:id="rId10"/>
    <p:sldId id="279" r:id="rId11"/>
    <p:sldId id="280" r:id="rId12"/>
    <p:sldId id="281" r:id="rId13"/>
    <p:sldId id="288" r:id="rId14"/>
    <p:sldId id="286" r:id="rId15"/>
    <p:sldId id="287" r:id="rId16"/>
    <p:sldId id="289" r:id="rId17"/>
    <p:sldId id="290" r:id="rId18"/>
    <p:sldId id="291" r:id="rId19"/>
    <p:sldId id="282" r:id="rId20"/>
    <p:sldId id="292" r:id="rId21"/>
    <p:sldId id="293" r:id="rId22"/>
    <p:sldId id="305" r:id="rId23"/>
    <p:sldId id="272" r:id="rId24"/>
    <p:sldId id="273" r:id="rId25"/>
    <p:sldId id="283" r:id="rId26"/>
    <p:sldId id="284" r:id="rId27"/>
    <p:sldId id="294" r:id="rId28"/>
    <p:sldId id="306" r:id="rId29"/>
    <p:sldId id="295" r:id="rId30"/>
    <p:sldId id="296" r:id="rId31"/>
    <p:sldId id="297" r:id="rId32"/>
    <p:sldId id="298" r:id="rId33"/>
    <p:sldId id="299" r:id="rId34"/>
    <p:sldId id="300" r:id="rId35"/>
    <p:sldId id="301" r:id="rId36"/>
    <p:sldId id="302"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507" y="-37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3212597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119269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2841296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356315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30027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3840276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346922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272639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787218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121933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89F81C4-3665-4445-B9DD-DFD227ED3EFF}" type="datetimeFigureOut">
              <a:rPr lang="es-ES" smtClean="0"/>
              <a:t>15/09/2014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4F79C93-52F8-4C47-AEEB-DE92B0CC4AF3}" type="slidenum">
              <a:rPr lang="es-ES" smtClean="0"/>
              <a:t>‹Nº›</a:t>
            </a:fld>
            <a:endParaRPr lang="es-ES"/>
          </a:p>
        </p:txBody>
      </p:sp>
    </p:spTree>
    <p:extLst>
      <p:ext uri="{BB962C8B-B14F-4D97-AF65-F5344CB8AC3E}">
        <p14:creationId xmlns:p14="http://schemas.microsoft.com/office/powerpoint/2010/main" val="210246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9F81C4-3665-4445-B9DD-DFD227ED3EFF}" type="datetimeFigureOut">
              <a:rPr lang="es-ES" smtClean="0"/>
              <a:t>15/09/2014</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79C93-52F8-4C47-AEEB-DE92B0CC4AF3}" type="slidenum">
              <a:rPr lang="es-ES" smtClean="0"/>
              <a:t>‹Nº›</a:t>
            </a:fld>
            <a:endParaRPr lang="es-ES"/>
          </a:p>
        </p:txBody>
      </p:sp>
    </p:spTree>
    <p:extLst>
      <p:ext uri="{BB962C8B-B14F-4D97-AF65-F5344CB8AC3E}">
        <p14:creationId xmlns:p14="http://schemas.microsoft.com/office/powerpoint/2010/main" val="8550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 dirty="0" smtClean="0"/>
              <a:t>Capacitación Balance Hídrico</a:t>
            </a:r>
            <a:endParaRPr lang="es-ES" dirty="0"/>
          </a:p>
        </p:txBody>
      </p:sp>
      <p:sp>
        <p:nvSpPr>
          <p:cNvPr id="3" name="2 Subtítulo"/>
          <p:cNvSpPr>
            <a:spLocks noGrp="1"/>
          </p:cNvSpPr>
          <p:nvPr>
            <p:ph type="subTitle" idx="1"/>
          </p:nvPr>
        </p:nvSpPr>
        <p:spPr/>
        <p:txBody>
          <a:bodyPr>
            <a:normAutofit fontScale="62500" lnSpcReduction="20000"/>
          </a:bodyPr>
          <a:lstStyle/>
          <a:p>
            <a:r>
              <a:rPr lang="es-ES" dirty="0" smtClean="0"/>
              <a:t>PLANAGUA. Plan de Adaptación de la Gestión Integrada de los Recursos Hídricos al Cambio Climático en Uruguay.</a:t>
            </a:r>
          </a:p>
          <a:p>
            <a:r>
              <a:rPr lang="es-ES" dirty="0" smtClean="0"/>
              <a:t>Ing. Nicolás </a:t>
            </a:r>
            <a:r>
              <a:rPr lang="es-ES" dirty="0" err="1" smtClean="0"/>
              <a:t>Failache</a:t>
            </a:r>
            <a:endParaRPr lang="es-ES" dirty="0" smtClean="0"/>
          </a:p>
          <a:p>
            <a:r>
              <a:rPr lang="es-ES" dirty="0" err="1" smtClean="0"/>
              <a:t>Inypsa</a:t>
            </a:r>
            <a:endParaRPr lang="es-ES" dirty="0" smtClean="0"/>
          </a:p>
          <a:p>
            <a:r>
              <a:rPr lang="es-ES" dirty="0" smtClean="0"/>
              <a:t>Setiembre de 2014</a:t>
            </a:r>
            <a:endParaRPr lang="es-E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437" y="476672"/>
            <a:ext cx="6477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506" y="5589240"/>
            <a:ext cx="1230376"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77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pic>
        <p:nvPicPr>
          <p:cNvPr id="307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061" y="1542231"/>
            <a:ext cx="3830779" cy="5530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1537668"/>
            <a:ext cx="4087090" cy="484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024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8012"/>
            <a:ext cx="21526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1606663"/>
            <a:ext cx="4779707" cy="520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spTree>
    <p:extLst>
      <p:ext uri="{BB962C8B-B14F-4D97-AF65-F5344CB8AC3E}">
        <p14:creationId xmlns:p14="http://schemas.microsoft.com/office/powerpoint/2010/main" val="224872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916832"/>
            <a:ext cx="5915025"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804" y="4756547"/>
            <a:ext cx="5865813"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089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6624736" cy="478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1794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pic>
        <p:nvPicPr>
          <p:cNvPr id="7" name="6 Imagen"/>
          <p:cNvPicPr/>
          <p:nvPr/>
        </p:nvPicPr>
        <p:blipFill rotWithShape="1">
          <a:blip r:embed="rId2" cstate="print">
            <a:extLst>
              <a:ext uri="{28A0092B-C50C-407E-A947-70E740481C1C}">
                <a14:useLocalDpi xmlns:a14="http://schemas.microsoft.com/office/drawing/2010/main" val="0"/>
              </a:ext>
            </a:extLst>
          </a:blip>
          <a:srcRect l="16929" t="27103" r="16924" b="24539"/>
          <a:stretch/>
        </p:blipFill>
        <p:spPr bwMode="auto">
          <a:xfrm>
            <a:off x="539552" y="1772816"/>
            <a:ext cx="3384376" cy="3672408"/>
          </a:xfrm>
          <a:prstGeom prst="rect">
            <a:avLst/>
          </a:prstGeom>
          <a:noFill/>
          <a:ln>
            <a:noFill/>
          </a:ln>
          <a:extLst>
            <a:ext uri="{53640926-AAD7-44D8-BBD7-CCE9431645EC}">
              <a14:shadowObscured xmlns:a14="http://schemas.microsoft.com/office/drawing/2010/main"/>
            </a:ext>
          </a:extLst>
        </p:spPr>
      </p:pic>
      <p:sp>
        <p:nvSpPr>
          <p:cNvPr id="2" name="1 Rectángulo"/>
          <p:cNvSpPr/>
          <p:nvPr/>
        </p:nvSpPr>
        <p:spPr>
          <a:xfrm>
            <a:off x="4248472" y="1772816"/>
            <a:ext cx="4572000" cy="923330"/>
          </a:xfrm>
          <a:prstGeom prst="rect">
            <a:avLst/>
          </a:prstGeom>
        </p:spPr>
        <p:txBody>
          <a:bodyPr>
            <a:spAutoFit/>
          </a:bodyPr>
          <a:lstStyle/>
          <a:p>
            <a:r>
              <a:rPr lang="es-ES" dirty="0"/>
              <a:t>Para el estudio se partió de los registros correspondientes a 63 estaciones facilitados por la DINAGUA. </a:t>
            </a:r>
          </a:p>
        </p:txBody>
      </p:sp>
      <p:sp>
        <p:nvSpPr>
          <p:cNvPr id="3" name="2 Rectángulo"/>
          <p:cNvSpPr/>
          <p:nvPr/>
        </p:nvSpPr>
        <p:spPr>
          <a:xfrm>
            <a:off x="4267200" y="3634269"/>
            <a:ext cx="4572000" cy="2308324"/>
          </a:xfrm>
          <a:prstGeom prst="rect">
            <a:avLst/>
          </a:prstGeom>
        </p:spPr>
        <p:txBody>
          <a:bodyPr>
            <a:spAutoFit/>
          </a:bodyPr>
          <a:lstStyle/>
          <a:p>
            <a:r>
              <a:rPr lang="es-ES" dirty="0"/>
              <a:t>A partir del Modelo Digital del Terreno (MDT) de 30 metros de resolución fueron estimadas las cuencas de aporte a cada punto de monitoreo de caudales. Para cada una de ellas se ha calculado el área, longitud del cauce principal y pendiente media de la cuenca.</a:t>
            </a:r>
          </a:p>
          <a:p>
            <a:r>
              <a:rPr lang="es-ES" dirty="0"/>
              <a:t>Este proceso ha sido realizado utilizando la extensión </a:t>
            </a:r>
            <a:r>
              <a:rPr lang="es-ES" i="1" dirty="0" err="1"/>
              <a:t>ArcHydro</a:t>
            </a:r>
            <a:r>
              <a:rPr lang="es-ES" dirty="0"/>
              <a:t> en el ambiente </a:t>
            </a:r>
            <a:r>
              <a:rPr lang="es-ES" i="1" dirty="0"/>
              <a:t>ArcMap10</a:t>
            </a:r>
            <a:r>
              <a:rPr lang="es-ES" dirty="0"/>
              <a:t>.</a:t>
            </a:r>
          </a:p>
        </p:txBody>
      </p:sp>
    </p:spTree>
    <p:extLst>
      <p:ext uri="{BB962C8B-B14F-4D97-AF65-F5344CB8AC3E}">
        <p14:creationId xmlns:p14="http://schemas.microsoft.com/office/powerpoint/2010/main" val="24674626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52" y="1484783"/>
            <a:ext cx="3700576" cy="5282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592" y="1484783"/>
            <a:ext cx="4077740" cy="525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659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196752"/>
            <a:ext cx="4973863" cy="5358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755576" y="2564904"/>
            <a:ext cx="2868958" cy="923330"/>
          </a:xfrm>
          <a:prstGeom prst="rect">
            <a:avLst/>
          </a:prstGeom>
          <a:noFill/>
        </p:spPr>
        <p:txBody>
          <a:bodyPr wrap="square" rtlCol="0">
            <a:spAutoFit/>
          </a:bodyPr>
          <a:lstStyle/>
          <a:p>
            <a:r>
              <a:rPr lang="es-UY" dirty="0" smtClean="0"/>
              <a:t>Utilizadas para la calibración de los modelos 39 sub cuencas.</a:t>
            </a:r>
            <a:endParaRPr lang="es-ES" dirty="0"/>
          </a:p>
        </p:txBody>
      </p:sp>
    </p:spTree>
    <p:extLst>
      <p:ext uri="{BB962C8B-B14F-4D97-AF65-F5344CB8AC3E}">
        <p14:creationId xmlns:p14="http://schemas.microsoft.com/office/powerpoint/2010/main" val="18729519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a:t>
            </a:r>
            <a:r>
              <a:rPr lang="es-UY" sz="3200" dirty="0"/>
              <a:t>2.2 Datos espaciales, MNT, suelos</a:t>
            </a:r>
          </a:p>
        </p:txBody>
      </p:sp>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t="13537" b="20118"/>
          <a:stretch/>
        </p:blipFill>
        <p:spPr>
          <a:xfrm>
            <a:off x="609600" y="1772816"/>
            <a:ext cx="7317849" cy="3751604"/>
          </a:xfrm>
          <a:prstGeom prst="rect">
            <a:avLst/>
          </a:prstGeom>
        </p:spPr>
      </p:pic>
      <p:sp>
        <p:nvSpPr>
          <p:cNvPr id="6" name="5 Rectángulo"/>
          <p:cNvSpPr/>
          <p:nvPr/>
        </p:nvSpPr>
        <p:spPr>
          <a:xfrm>
            <a:off x="1115616" y="5733256"/>
            <a:ext cx="4572000" cy="923330"/>
          </a:xfrm>
          <a:prstGeom prst="rect">
            <a:avLst/>
          </a:prstGeom>
        </p:spPr>
        <p:txBody>
          <a:bodyPr>
            <a:spAutoFit/>
          </a:bodyPr>
          <a:lstStyle/>
          <a:p>
            <a:r>
              <a:rPr lang="es-ES" dirty="0"/>
              <a:t>MGAP, Uruguay. «Carta de reconocimiento de suelos del Uruguay a escala 1:1.000.000.» 1976.</a:t>
            </a:r>
          </a:p>
        </p:txBody>
      </p:sp>
    </p:spTree>
    <p:extLst>
      <p:ext uri="{BB962C8B-B14F-4D97-AF65-F5344CB8AC3E}">
        <p14:creationId xmlns:p14="http://schemas.microsoft.com/office/powerpoint/2010/main" val="31371550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a:t>
            </a:r>
            <a:r>
              <a:rPr lang="es-UY" sz="3200" dirty="0"/>
              <a:t>2.2 Datos espaciales, MNT, suelos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00808"/>
            <a:ext cx="3470611" cy="504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132" y="2276872"/>
            <a:ext cx="4214970" cy="3629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986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rotWithShape="1">
          <a:blip r:embed="rId2">
            <a:extLst>
              <a:ext uri="{28A0092B-C50C-407E-A947-70E740481C1C}">
                <a14:useLocalDpi xmlns:a14="http://schemas.microsoft.com/office/drawing/2010/main" val="0"/>
              </a:ext>
            </a:extLst>
          </a:blip>
          <a:srcRect l="5159" t="17061" r="12833" b="5890"/>
          <a:stretch/>
        </p:blipFill>
        <p:spPr>
          <a:xfrm>
            <a:off x="1370461" y="2492896"/>
            <a:ext cx="5995764" cy="3983126"/>
          </a:xfrm>
          <a:prstGeom prst="rect">
            <a:avLst/>
          </a:prstGeom>
        </p:spPr>
      </p:pic>
      <p:sp>
        <p:nvSpPr>
          <p:cNvPr id="4"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a:t>
            </a:r>
            <a:r>
              <a:rPr lang="es-UY" sz="3200" dirty="0"/>
              <a:t>2.2 Datos espaciales, MNT, suelos</a:t>
            </a:r>
          </a:p>
        </p:txBody>
      </p:sp>
      <p:sp>
        <p:nvSpPr>
          <p:cNvPr id="5" name="4 CuadroTexto"/>
          <p:cNvSpPr txBox="1"/>
          <p:nvPr/>
        </p:nvSpPr>
        <p:spPr>
          <a:xfrm>
            <a:off x="1331640" y="1916832"/>
            <a:ext cx="3979936" cy="369332"/>
          </a:xfrm>
          <a:prstGeom prst="rect">
            <a:avLst/>
          </a:prstGeom>
          <a:noFill/>
        </p:spPr>
        <p:txBody>
          <a:bodyPr wrap="none" rtlCol="0">
            <a:spAutoFit/>
          </a:bodyPr>
          <a:lstStyle/>
          <a:p>
            <a:r>
              <a:rPr lang="es-UY" dirty="0" smtClean="0"/>
              <a:t>Ejemplo de cálculo en cuenca del </a:t>
            </a:r>
            <a:r>
              <a:rPr lang="es-UY" dirty="0" err="1" smtClean="0"/>
              <a:t>Olimar</a:t>
            </a:r>
            <a:endParaRPr lang="es-ES" dirty="0"/>
          </a:p>
        </p:txBody>
      </p:sp>
    </p:spTree>
    <p:extLst>
      <p:ext uri="{BB962C8B-B14F-4D97-AF65-F5344CB8AC3E}">
        <p14:creationId xmlns:p14="http://schemas.microsoft.com/office/powerpoint/2010/main" val="22560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smtClean="0"/>
              <a:t>Índice</a:t>
            </a:r>
            <a:endParaRPr lang="es-ES" sz="2800" dirty="0"/>
          </a:p>
        </p:txBody>
      </p:sp>
      <p:sp>
        <p:nvSpPr>
          <p:cNvPr id="2" name="1 Rectángulo"/>
          <p:cNvSpPr/>
          <p:nvPr/>
        </p:nvSpPr>
        <p:spPr>
          <a:xfrm>
            <a:off x="483411" y="1252721"/>
            <a:ext cx="8435280" cy="5632311"/>
          </a:xfrm>
          <a:prstGeom prst="rect">
            <a:avLst/>
          </a:prstGeom>
        </p:spPr>
        <p:txBody>
          <a:bodyPr wrap="square">
            <a:spAutoFit/>
          </a:bodyPr>
          <a:lstStyle/>
          <a:p>
            <a:pPr lvl="0"/>
            <a:r>
              <a:rPr lang="es-ES" dirty="0" smtClean="0"/>
              <a:t>1. Introducción</a:t>
            </a:r>
            <a:endParaRPr lang="es-ES" dirty="0"/>
          </a:p>
          <a:p>
            <a:pPr lvl="1"/>
            <a:r>
              <a:rPr lang="es-ES" dirty="0" smtClean="0"/>
              <a:t>1.1 Objetivo </a:t>
            </a:r>
            <a:r>
              <a:rPr lang="es-ES" dirty="0"/>
              <a:t>del Balance </a:t>
            </a:r>
            <a:r>
              <a:rPr lang="es-ES" dirty="0" smtClean="0"/>
              <a:t>Hídrico</a:t>
            </a:r>
          </a:p>
          <a:p>
            <a:pPr lvl="1"/>
            <a:r>
              <a:rPr lang="es-ES" dirty="0" smtClean="0"/>
              <a:t>1.2 </a:t>
            </a:r>
            <a:r>
              <a:rPr lang="es-ES" dirty="0"/>
              <a:t>Balance Hídrico y Ciclo Hidrológico en Cuencas</a:t>
            </a:r>
          </a:p>
          <a:p>
            <a:pPr lvl="1"/>
            <a:endParaRPr lang="es-ES" dirty="0"/>
          </a:p>
          <a:p>
            <a:pPr lvl="0"/>
            <a:r>
              <a:rPr lang="es-ES" dirty="0" smtClean="0"/>
              <a:t>2. Datos </a:t>
            </a:r>
            <a:r>
              <a:rPr lang="es-ES" dirty="0"/>
              <a:t>utilizados</a:t>
            </a:r>
          </a:p>
          <a:p>
            <a:pPr lvl="1"/>
            <a:r>
              <a:rPr lang="es-ES" dirty="0" smtClean="0"/>
              <a:t>2.1 Datos </a:t>
            </a:r>
            <a:r>
              <a:rPr lang="es-ES" dirty="0"/>
              <a:t>de precipitación, ETP y caudal utilizados</a:t>
            </a:r>
          </a:p>
          <a:p>
            <a:pPr lvl="1"/>
            <a:r>
              <a:rPr lang="es-ES" dirty="0" smtClean="0"/>
              <a:t>2.2 Datos </a:t>
            </a:r>
            <a:r>
              <a:rPr lang="es-ES" dirty="0"/>
              <a:t>espaciales, MNT, suelos</a:t>
            </a:r>
          </a:p>
          <a:p>
            <a:pPr lvl="1"/>
            <a:r>
              <a:rPr lang="es-ES" dirty="0" smtClean="0"/>
              <a:t>2.3 Registro </a:t>
            </a:r>
            <a:r>
              <a:rPr lang="es-ES" dirty="0"/>
              <a:t>de </a:t>
            </a:r>
            <a:r>
              <a:rPr lang="es-ES" dirty="0" smtClean="0"/>
              <a:t>aprovechamientos</a:t>
            </a:r>
          </a:p>
          <a:p>
            <a:pPr lvl="1"/>
            <a:endParaRPr lang="es-ES" dirty="0"/>
          </a:p>
          <a:p>
            <a:pPr lvl="0"/>
            <a:r>
              <a:rPr lang="es-ES" dirty="0" smtClean="0"/>
              <a:t>3. Interpolación </a:t>
            </a:r>
            <a:r>
              <a:rPr lang="es-ES" dirty="0"/>
              <a:t>espacial de series temporales</a:t>
            </a:r>
          </a:p>
          <a:p>
            <a:pPr lvl="1"/>
            <a:r>
              <a:rPr lang="es-ES" dirty="0" smtClean="0"/>
              <a:t>3.1 Algoritmo </a:t>
            </a:r>
            <a:r>
              <a:rPr lang="es-ES" dirty="0"/>
              <a:t>utilizado</a:t>
            </a:r>
          </a:p>
          <a:p>
            <a:pPr lvl="1"/>
            <a:r>
              <a:rPr lang="es-ES" dirty="0" smtClean="0"/>
              <a:t>3.2 Implementación </a:t>
            </a:r>
            <a:r>
              <a:rPr lang="es-ES" dirty="0"/>
              <a:t>y ejemplo de </a:t>
            </a:r>
            <a:r>
              <a:rPr lang="es-ES" dirty="0" smtClean="0"/>
              <a:t>cálculo</a:t>
            </a:r>
          </a:p>
          <a:p>
            <a:pPr lvl="1"/>
            <a:endParaRPr lang="es-ES" dirty="0"/>
          </a:p>
          <a:p>
            <a:pPr lvl="0"/>
            <a:r>
              <a:rPr lang="es-ES" dirty="0" smtClean="0"/>
              <a:t>4. Modelo </a:t>
            </a:r>
            <a:r>
              <a:rPr lang="es-ES" dirty="0"/>
              <a:t>de </a:t>
            </a:r>
            <a:r>
              <a:rPr lang="es-ES" dirty="0" err="1"/>
              <a:t>Temez</a:t>
            </a:r>
            <a:endParaRPr lang="es-ES" dirty="0"/>
          </a:p>
          <a:p>
            <a:pPr lvl="1"/>
            <a:r>
              <a:rPr lang="es-ES" dirty="0" smtClean="0"/>
              <a:t>4.1 Algoritmo </a:t>
            </a:r>
            <a:r>
              <a:rPr lang="es-ES" dirty="0"/>
              <a:t>del modelo</a:t>
            </a:r>
          </a:p>
          <a:p>
            <a:pPr lvl="1"/>
            <a:r>
              <a:rPr lang="es-ES" dirty="0" smtClean="0"/>
              <a:t>4.2 Calibración</a:t>
            </a:r>
          </a:p>
          <a:p>
            <a:pPr lvl="1"/>
            <a:endParaRPr lang="es-ES" dirty="0"/>
          </a:p>
          <a:p>
            <a:pPr lvl="0"/>
            <a:r>
              <a:rPr lang="es-ES" dirty="0" smtClean="0"/>
              <a:t>5. Balance </a:t>
            </a:r>
            <a:r>
              <a:rPr lang="es-ES" dirty="0"/>
              <a:t>Hídrico</a:t>
            </a:r>
          </a:p>
          <a:p>
            <a:pPr lvl="1"/>
            <a:r>
              <a:rPr lang="es-ES" dirty="0" smtClean="0"/>
              <a:t>5.1 Implementación </a:t>
            </a:r>
            <a:r>
              <a:rPr lang="es-ES" dirty="0"/>
              <a:t>y ejemplo de cálculo</a:t>
            </a:r>
          </a:p>
          <a:p>
            <a:pPr lvl="1"/>
            <a:r>
              <a:rPr lang="es-ES" dirty="0" smtClean="0"/>
              <a:t>5.2 Análisis </a:t>
            </a:r>
            <a:r>
              <a:rPr lang="es-ES" dirty="0"/>
              <a:t>de las salidas</a:t>
            </a:r>
          </a:p>
        </p:txBody>
      </p:sp>
    </p:spTree>
    <p:extLst>
      <p:ext uri="{BB962C8B-B14F-4D97-AF65-F5344CB8AC3E}">
        <p14:creationId xmlns:p14="http://schemas.microsoft.com/office/powerpoint/2010/main" val="5667775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779232396"/>
              </p:ext>
            </p:extLst>
          </p:nvPr>
        </p:nvGraphicFramePr>
        <p:xfrm>
          <a:off x="971600" y="2276872"/>
          <a:ext cx="4991100" cy="2440305"/>
        </p:xfrm>
        <a:graphic>
          <a:graphicData uri="http://schemas.openxmlformats.org/drawingml/2006/table">
            <a:tbl>
              <a:tblPr>
                <a:tableStyleId>{5C22544A-7EE6-4342-B048-85BDC9FD1C3A}</a:tableStyleId>
              </a:tblPr>
              <a:tblGrid>
                <a:gridCol w="1092895"/>
                <a:gridCol w="1677467"/>
                <a:gridCol w="1458253"/>
                <a:gridCol w="762485"/>
              </a:tblGrid>
              <a:tr h="190500">
                <a:tc gridSpan="4">
                  <a:txBody>
                    <a:bodyPr/>
                    <a:lstStyle/>
                    <a:p>
                      <a:pPr algn="l" fontAlgn="b"/>
                      <a:r>
                        <a:rPr lang="es-ES" sz="1100" u="none" strike="noStrike" dirty="0" smtClean="0">
                          <a:effectLst/>
                        </a:rPr>
                        <a:t>Cuenca:</a:t>
                      </a:r>
                      <a:r>
                        <a:rPr lang="es-ES" sz="1100" u="none" strike="noStrike" baseline="0" dirty="0" smtClean="0">
                          <a:effectLst/>
                        </a:rPr>
                        <a:t> </a:t>
                      </a:r>
                      <a:r>
                        <a:rPr lang="es-ES" sz="1100" u="none" strike="noStrike" dirty="0" smtClean="0">
                          <a:effectLst/>
                        </a:rPr>
                        <a:t>10.1 </a:t>
                      </a:r>
                      <a:r>
                        <a:rPr lang="es-ES" sz="1100" u="none" strike="noStrike" dirty="0">
                          <a:effectLst/>
                        </a:rPr>
                        <a:t>Treinta y Tres (R.8) </a:t>
                      </a:r>
                      <a:r>
                        <a:rPr lang="es-ES" sz="1100" u="none" strike="noStrike" dirty="0" err="1">
                          <a:effectLst/>
                        </a:rPr>
                        <a:t>Olimar</a:t>
                      </a:r>
                      <a:r>
                        <a:rPr lang="es-ES" sz="1100" u="none" strike="noStrike" dirty="0">
                          <a:effectLst/>
                        </a:rPr>
                        <a:t> </a:t>
                      </a:r>
                      <a:r>
                        <a:rPr lang="es-ES" sz="1100" u="none" strike="noStrike" dirty="0" smtClean="0">
                          <a:effectLst/>
                        </a:rPr>
                        <a:t>Grande</a:t>
                      </a:r>
                      <a:endParaRPr lang="es-ES" sz="1100" b="0" i="0" u="none" strike="noStrike" dirty="0">
                        <a:solidFill>
                          <a:srgbClr val="000000"/>
                        </a:solidFill>
                        <a:effectLst/>
                        <a:latin typeface="Calibri"/>
                      </a:endParaRPr>
                    </a:p>
                  </a:txBody>
                  <a:tcPr marL="9525" marR="9525" marT="9525" marB="0" anchor="b"/>
                </a:tc>
                <a:tc hMerge="1">
                  <a:txBody>
                    <a:bodyPr/>
                    <a:lstStyle/>
                    <a:p>
                      <a:pPr algn="l" fontAlgn="b"/>
                      <a:endParaRPr lang="es-ES" sz="1100" b="0" i="0" u="none" strike="noStrike" dirty="0">
                        <a:solidFill>
                          <a:srgbClr val="000000"/>
                        </a:solidFill>
                        <a:effectLst/>
                        <a:latin typeface="Calibri"/>
                      </a:endParaRPr>
                    </a:p>
                  </a:txBody>
                  <a:tcPr marL="9525" marR="9525" marT="9525" marB="0" anchor="b"/>
                </a:tc>
                <a:tc hMerge="1">
                  <a:txBody>
                    <a:bodyPr/>
                    <a:lstStyle/>
                    <a:p>
                      <a:endParaRPr lang="es-ES"/>
                    </a:p>
                  </a:txBody>
                  <a:tcPr/>
                </a:tc>
                <a:tc hMerge="1">
                  <a:txBody>
                    <a:bodyPr/>
                    <a:lstStyle/>
                    <a:p>
                      <a:pPr algn="l" fontAlgn="b"/>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dirty="0" smtClean="0">
                          <a:effectLst/>
                        </a:rPr>
                        <a:t>Suelo presente</a:t>
                      </a:r>
                      <a:r>
                        <a:rPr lang="es-ES" sz="1100" u="none" strike="noStrike" baseline="0" dirty="0" smtClean="0">
                          <a:effectLst/>
                        </a:rPr>
                        <a:t> en la cuenca</a:t>
                      </a:r>
                      <a:endParaRPr lang="es-ES" sz="1100" b="0" i="0" u="none" strike="noStrike" dirty="0">
                        <a:solidFill>
                          <a:srgbClr val="000000"/>
                        </a:solidFill>
                        <a:effectLst/>
                        <a:latin typeface="Calibri"/>
                      </a:endParaRPr>
                    </a:p>
                  </a:txBody>
                  <a:tcPr marL="9525" marR="9525" marT="9525" marB="0" anchor="b"/>
                </a:tc>
                <a:tc>
                  <a:txBody>
                    <a:bodyPr/>
                    <a:lstStyle/>
                    <a:p>
                      <a:pPr algn="l" fontAlgn="b"/>
                      <a:r>
                        <a:rPr lang="es-ES" sz="1100" u="none" strike="noStrike" dirty="0" smtClean="0">
                          <a:effectLst/>
                        </a:rPr>
                        <a:t>Agua Disponible (mm)</a:t>
                      </a:r>
                      <a:endParaRPr lang="es-ES" sz="1100" b="0" i="0" u="none" strike="noStrike" dirty="0">
                        <a:solidFill>
                          <a:srgbClr val="000000"/>
                        </a:solidFill>
                        <a:effectLst/>
                        <a:latin typeface="Calibri"/>
                      </a:endParaRPr>
                    </a:p>
                  </a:txBody>
                  <a:tcPr marL="9525" marR="9525" marT="9525" marB="0" anchor="b"/>
                </a:tc>
                <a:tc>
                  <a:txBody>
                    <a:bodyPr/>
                    <a:lstStyle/>
                    <a:p>
                      <a:pPr algn="l" fontAlgn="b"/>
                      <a:r>
                        <a:rPr lang="es-ES" sz="1100" u="none" strike="noStrike" dirty="0">
                          <a:effectLst/>
                        </a:rPr>
                        <a:t>Ocupación en la </a:t>
                      </a:r>
                      <a:r>
                        <a:rPr lang="es-ES" sz="1100" u="none" strike="noStrike" dirty="0" smtClean="0">
                          <a:effectLst/>
                        </a:rPr>
                        <a:t>cuenca (Km2)</a:t>
                      </a:r>
                      <a:endParaRPr lang="es-ES" sz="1100" b="0" i="0" u="none" strike="noStrike" dirty="0">
                        <a:solidFill>
                          <a:srgbClr val="000000"/>
                        </a:solidFill>
                        <a:effectLst/>
                        <a:latin typeface="Calibri"/>
                      </a:endParaRPr>
                    </a:p>
                  </a:txBody>
                  <a:tcPr marL="9525" marR="9525" marT="9525" marB="0" anchor="b"/>
                </a:tc>
                <a:tc>
                  <a:txBody>
                    <a:bodyPr/>
                    <a:lstStyle/>
                    <a:p>
                      <a:pPr algn="l" fontAlgn="b"/>
                      <a:r>
                        <a:rPr lang="es-ES" sz="1100" u="none" strike="noStrike" dirty="0">
                          <a:effectLst/>
                        </a:rPr>
                        <a:t>AD*A</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a:effectLst/>
                        </a:rPr>
                        <a:t>Zapicán </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85</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16</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dirty="0">
                          <a:effectLst/>
                        </a:rPr>
                        <a:t>1368</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a:effectLst/>
                        </a:rPr>
                        <a:t>Vergara </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117</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133</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dirty="0">
                          <a:effectLst/>
                        </a:rPr>
                        <a:t>15542</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a:effectLst/>
                        </a:rPr>
                        <a:t>Cerro Chato </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79</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549</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dirty="0">
                          <a:effectLst/>
                        </a:rPr>
                        <a:t>43142</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a:effectLst/>
                        </a:rPr>
                        <a:t>Sierra de Aiguá </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43</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562</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dirty="0">
                          <a:effectLst/>
                        </a:rPr>
                        <a:t>23925</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a:effectLst/>
                        </a:rPr>
                        <a:t>Santa Clara </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64</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725</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dirty="0">
                          <a:effectLst/>
                        </a:rPr>
                        <a:t>46098</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a:effectLst/>
                        </a:rPr>
                        <a:t>José Pedro Varela </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87</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974</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dirty="0">
                          <a:effectLst/>
                        </a:rPr>
                        <a:t>84976</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r>
                        <a:rPr lang="es-ES" sz="1100" u="none" strike="noStrike">
                          <a:effectLst/>
                        </a:rPr>
                        <a:t>Sierra Polanco </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73</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a:effectLst/>
                        </a:rPr>
                        <a:t>1718</a:t>
                      </a:r>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u="none" strike="noStrike" dirty="0">
                          <a:effectLst/>
                        </a:rPr>
                        <a:t>125378</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endParaRPr lang="es-ES" sz="1100" b="0" i="0" u="none" strike="noStrike">
                        <a:solidFill>
                          <a:srgbClr val="000000"/>
                        </a:solidFill>
                        <a:effectLst/>
                        <a:latin typeface="Calibri"/>
                      </a:endParaRPr>
                    </a:p>
                  </a:txBody>
                  <a:tcPr marL="9525" marR="9525" marT="9525" marB="0" anchor="b"/>
                </a:tc>
                <a:tc>
                  <a:txBody>
                    <a:bodyPr/>
                    <a:lstStyle/>
                    <a:p>
                      <a:pPr algn="ctr" fontAlgn="b"/>
                      <a:r>
                        <a:rPr lang="es-ES" sz="1100" b="0" i="0" u="none" strike="noStrike" dirty="0" smtClean="0">
                          <a:solidFill>
                            <a:srgbClr val="000000"/>
                          </a:solidFill>
                          <a:effectLst/>
                          <a:latin typeface="Calibri"/>
                        </a:rPr>
                        <a:t>Sumatorio</a:t>
                      </a:r>
                      <a:endParaRPr lang="es-ES" sz="1100" b="0" i="0" u="none" strike="noStrike" dirty="0">
                        <a:solidFill>
                          <a:srgbClr val="000000"/>
                        </a:solidFill>
                        <a:effectLst/>
                        <a:latin typeface="Calibri"/>
                      </a:endParaRPr>
                    </a:p>
                  </a:txBody>
                  <a:tcPr marL="9525" marR="9525" marT="9525" marB="0" anchor="b"/>
                </a:tc>
                <a:tc>
                  <a:txBody>
                    <a:bodyPr/>
                    <a:lstStyle/>
                    <a:p>
                      <a:pPr algn="ctr" fontAlgn="b"/>
                      <a:r>
                        <a:rPr lang="es-ES" sz="1100" u="none" strike="noStrike" dirty="0">
                          <a:effectLst/>
                        </a:rPr>
                        <a:t>4676</a:t>
                      </a:r>
                      <a:endParaRPr lang="es-ES" sz="1100" b="0" i="0" u="none" strike="noStrike" dirty="0">
                        <a:solidFill>
                          <a:srgbClr val="000000"/>
                        </a:solidFill>
                        <a:effectLst/>
                        <a:latin typeface="Calibri"/>
                      </a:endParaRPr>
                    </a:p>
                  </a:txBody>
                  <a:tcPr marL="9525" marR="9525" marT="9525" marB="0" anchor="b"/>
                </a:tc>
                <a:tc>
                  <a:txBody>
                    <a:bodyPr/>
                    <a:lstStyle/>
                    <a:p>
                      <a:pPr algn="ctr" fontAlgn="b"/>
                      <a:r>
                        <a:rPr lang="es-ES" sz="1100" u="none" strike="noStrike" dirty="0">
                          <a:effectLst/>
                        </a:rPr>
                        <a:t>340429</a:t>
                      </a:r>
                      <a:endParaRPr lang="es-ES" sz="1100" b="0" i="0" u="none" strike="noStrike" dirty="0">
                        <a:solidFill>
                          <a:srgbClr val="000000"/>
                        </a:solidFill>
                        <a:effectLst/>
                        <a:latin typeface="Calibri"/>
                      </a:endParaRPr>
                    </a:p>
                  </a:txBody>
                  <a:tcPr marL="9525" marR="9525" marT="9525" marB="0" anchor="b"/>
                </a:tc>
              </a:tr>
              <a:tr h="190500">
                <a:tc>
                  <a:txBody>
                    <a:bodyPr/>
                    <a:lstStyle/>
                    <a:p>
                      <a:pPr algn="l" fontAlgn="b"/>
                      <a:endParaRPr lang="es-ES" sz="1100" b="0" i="0" u="none" strike="noStrike">
                        <a:solidFill>
                          <a:srgbClr val="000000"/>
                        </a:solidFill>
                        <a:effectLst/>
                        <a:latin typeface="Calibri"/>
                      </a:endParaRPr>
                    </a:p>
                  </a:txBody>
                  <a:tcPr marL="9525" marR="9525" marT="9525" marB="0" anchor="b"/>
                </a:tc>
                <a:tc>
                  <a:txBody>
                    <a:bodyPr/>
                    <a:lstStyle/>
                    <a:p>
                      <a:pPr algn="l" fontAlgn="b"/>
                      <a:endParaRPr lang="es-ES" sz="1100" b="0" i="0" u="none" strike="noStrike">
                        <a:solidFill>
                          <a:srgbClr val="000000"/>
                        </a:solidFill>
                        <a:effectLst/>
                        <a:latin typeface="Calibri"/>
                      </a:endParaRPr>
                    </a:p>
                  </a:txBody>
                  <a:tcPr marL="9525" marR="9525" marT="9525" marB="0" anchor="b"/>
                </a:tc>
                <a:tc>
                  <a:txBody>
                    <a:bodyPr/>
                    <a:lstStyle/>
                    <a:p>
                      <a:pPr algn="l" fontAlgn="b"/>
                      <a:endParaRPr lang="es-ES" sz="1100" b="0" i="0" u="none" strike="noStrike">
                        <a:solidFill>
                          <a:srgbClr val="000000"/>
                        </a:solidFill>
                        <a:effectLst/>
                        <a:latin typeface="Calibri"/>
                      </a:endParaRPr>
                    </a:p>
                  </a:txBody>
                  <a:tcPr marL="9525" marR="9525" marT="9525" marB="0" anchor="b"/>
                </a:tc>
                <a:tc>
                  <a:txBody>
                    <a:bodyPr/>
                    <a:lstStyle/>
                    <a:p>
                      <a:pPr algn="l" fontAlgn="b"/>
                      <a:endParaRPr lang="es-ES" sz="1100" b="0" i="0" u="none" strike="noStrike">
                        <a:solidFill>
                          <a:srgbClr val="000000"/>
                        </a:solidFill>
                        <a:effectLst/>
                        <a:latin typeface="Calibri"/>
                      </a:endParaRPr>
                    </a:p>
                  </a:txBody>
                  <a:tcPr marL="9525" marR="9525" marT="9525" marB="0" anchor="b"/>
                </a:tc>
              </a:tr>
              <a:tr h="190500">
                <a:tc>
                  <a:txBody>
                    <a:bodyPr/>
                    <a:lstStyle/>
                    <a:p>
                      <a:pPr algn="l" fontAlgn="b"/>
                      <a:endParaRPr lang="es-ES" sz="1100" b="0" i="0" u="none" strike="noStrike">
                        <a:solidFill>
                          <a:srgbClr val="000000"/>
                        </a:solidFill>
                        <a:effectLst/>
                        <a:latin typeface="Calibri"/>
                      </a:endParaRPr>
                    </a:p>
                  </a:txBody>
                  <a:tcPr marL="9525" marR="9525" marT="9525" marB="0" anchor="b"/>
                </a:tc>
                <a:tc>
                  <a:txBody>
                    <a:bodyPr/>
                    <a:lstStyle/>
                    <a:p>
                      <a:pPr algn="l" fontAlgn="b"/>
                      <a:endParaRPr lang="es-ES" sz="1100" b="0" i="0" u="none" strike="noStrike">
                        <a:solidFill>
                          <a:srgbClr val="000000"/>
                        </a:solidFill>
                        <a:effectLst/>
                        <a:latin typeface="Calibri"/>
                      </a:endParaRPr>
                    </a:p>
                  </a:txBody>
                  <a:tcPr marL="9525" marR="9525" marT="9525" marB="0" anchor="b"/>
                </a:tc>
                <a:tc>
                  <a:txBody>
                    <a:bodyPr/>
                    <a:lstStyle/>
                    <a:p>
                      <a:pPr algn="l" fontAlgn="b"/>
                      <a:r>
                        <a:rPr lang="es-ES" sz="1100" u="none" strike="noStrike" dirty="0">
                          <a:effectLst/>
                        </a:rPr>
                        <a:t>Valor medio</a:t>
                      </a:r>
                      <a:endParaRPr lang="es-ES" sz="1100" b="0" i="0" u="none" strike="noStrike" dirty="0">
                        <a:solidFill>
                          <a:srgbClr val="000000"/>
                        </a:solidFill>
                        <a:effectLst/>
                        <a:latin typeface="Calibri"/>
                      </a:endParaRPr>
                    </a:p>
                  </a:txBody>
                  <a:tcPr marL="9525" marR="9525" marT="9525" marB="0" anchor="b"/>
                </a:tc>
                <a:tc>
                  <a:txBody>
                    <a:bodyPr/>
                    <a:lstStyle/>
                    <a:p>
                      <a:pPr algn="r" fontAlgn="b"/>
                      <a:r>
                        <a:rPr lang="es-ES" sz="1100" u="none" strike="noStrike" dirty="0">
                          <a:effectLst/>
                        </a:rPr>
                        <a:t>73</a:t>
                      </a:r>
                      <a:endParaRPr lang="es-ES" sz="1100" b="0" i="0" u="none" strike="noStrike" dirty="0">
                        <a:solidFill>
                          <a:srgbClr val="000000"/>
                        </a:solidFill>
                        <a:effectLst/>
                        <a:latin typeface="Calibri"/>
                      </a:endParaRPr>
                    </a:p>
                  </a:txBody>
                  <a:tcPr marL="9525" marR="9525" marT="9525" marB="0" anchor="b"/>
                </a:tc>
              </a:tr>
            </a:tbl>
          </a:graphicData>
        </a:graphic>
      </p:graphicFrame>
      <p:sp>
        <p:nvSpPr>
          <p:cNvPr id="4"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a:t>
            </a:r>
            <a:r>
              <a:rPr lang="es-UY" sz="3200" dirty="0"/>
              <a:t>2.2 Datos espaciales, MNT, suelos</a:t>
            </a:r>
          </a:p>
        </p:txBody>
      </p:sp>
    </p:spTree>
    <p:extLst>
      <p:ext uri="{BB962C8B-B14F-4D97-AF65-F5344CB8AC3E}">
        <p14:creationId xmlns:p14="http://schemas.microsoft.com/office/powerpoint/2010/main" val="1517261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a:t>
            </a:r>
            <a:r>
              <a:rPr lang="es-UY" sz="3200" dirty="0"/>
              <a:t>2.2 Datos espaciales, MNT, suelos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060848"/>
            <a:ext cx="5943600" cy="412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265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smtClean="0"/>
              <a:t>Índice</a:t>
            </a:r>
            <a:endParaRPr lang="es-ES" sz="2800" dirty="0"/>
          </a:p>
        </p:txBody>
      </p:sp>
      <p:sp>
        <p:nvSpPr>
          <p:cNvPr id="2" name="1 Rectángulo"/>
          <p:cNvSpPr/>
          <p:nvPr/>
        </p:nvSpPr>
        <p:spPr>
          <a:xfrm>
            <a:off x="483411" y="1252721"/>
            <a:ext cx="8435280" cy="5632311"/>
          </a:xfrm>
          <a:prstGeom prst="rect">
            <a:avLst/>
          </a:prstGeom>
        </p:spPr>
        <p:txBody>
          <a:bodyPr wrap="square">
            <a:spAutoFit/>
          </a:bodyPr>
          <a:lstStyle/>
          <a:p>
            <a:pPr lvl="0"/>
            <a:r>
              <a:rPr lang="es-ES" dirty="0" smtClean="0">
                <a:solidFill>
                  <a:schemeClr val="bg2">
                    <a:lumMod val="75000"/>
                  </a:schemeClr>
                </a:solidFill>
              </a:rPr>
              <a:t>1. Introducción</a:t>
            </a:r>
            <a:endParaRPr lang="es-ES" dirty="0">
              <a:solidFill>
                <a:schemeClr val="bg2">
                  <a:lumMod val="75000"/>
                </a:schemeClr>
              </a:solidFill>
            </a:endParaRPr>
          </a:p>
          <a:p>
            <a:pPr lvl="1"/>
            <a:r>
              <a:rPr lang="es-ES" dirty="0" smtClean="0">
                <a:solidFill>
                  <a:schemeClr val="bg2">
                    <a:lumMod val="75000"/>
                  </a:schemeClr>
                </a:solidFill>
              </a:rPr>
              <a:t>1.1 Objetivo </a:t>
            </a:r>
            <a:r>
              <a:rPr lang="es-ES" dirty="0">
                <a:solidFill>
                  <a:schemeClr val="bg2">
                    <a:lumMod val="75000"/>
                  </a:schemeClr>
                </a:solidFill>
              </a:rPr>
              <a:t>del Balance </a:t>
            </a:r>
            <a:r>
              <a:rPr lang="es-ES" dirty="0" smtClean="0">
                <a:solidFill>
                  <a:schemeClr val="bg2">
                    <a:lumMod val="75000"/>
                  </a:schemeClr>
                </a:solidFill>
              </a:rPr>
              <a:t>Hídrico</a:t>
            </a:r>
          </a:p>
          <a:p>
            <a:pPr lvl="1"/>
            <a:r>
              <a:rPr lang="es-ES" dirty="0" smtClean="0">
                <a:solidFill>
                  <a:schemeClr val="bg2">
                    <a:lumMod val="75000"/>
                  </a:schemeClr>
                </a:solidFill>
              </a:rPr>
              <a:t>1.2 </a:t>
            </a:r>
            <a:r>
              <a:rPr lang="es-ES" dirty="0">
                <a:solidFill>
                  <a:schemeClr val="bg2">
                    <a:lumMod val="75000"/>
                  </a:schemeClr>
                </a:solidFill>
              </a:rPr>
              <a:t>Balance Hídrico y Ciclo Hidrológico en Cuencas</a:t>
            </a:r>
          </a:p>
          <a:p>
            <a:pPr lvl="1"/>
            <a:endParaRPr lang="es-ES" dirty="0">
              <a:solidFill>
                <a:schemeClr val="bg2">
                  <a:lumMod val="75000"/>
                </a:schemeClr>
              </a:solidFill>
            </a:endParaRPr>
          </a:p>
          <a:p>
            <a:pPr lvl="0"/>
            <a:r>
              <a:rPr lang="es-ES" dirty="0" smtClean="0">
                <a:solidFill>
                  <a:schemeClr val="bg2">
                    <a:lumMod val="75000"/>
                  </a:schemeClr>
                </a:solidFill>
              </a:rPr>
              <a:t>2. Datos </a:t>
            </a:r>
            <a:r>
              <a:rPr lang="es-ES" dirty="0">
                <a:solidFill>
                  <a:schemeClr val="bg2">
                    <a:lumMod val="75000"/>
                  </a:schemeClr>
                </a:solidFill>
              </a:rPr>
              <a:t>utilizados</a:t>
            </a:r>
          </a:p>
          <a:p>
            <a:pPr lvl="1"/>
            <a:r>
              <a:rPr lang="es-ES" dirty="0" smtClean="0">
                <a:solidFill>
                  <a:schemeClr val="bg2">
                    <a:lumMod val="75000"/>
                  </a:schemeClr>
                </a:solidFill>
              </a:rPr>
              <a:t>2.1 Datos </a:t>
            </a:r>
            <a:r>
              <a:rPr lang="es-ES" dirty="0">
                <a:solidFill>
                  <a:schemeClr val="bg2">
                    <a:lumMod val="75000"/>
                  </a:schemeClr>
                </a:solidFill>
              </a:rPr>
              <a:t>de precipitación, ETP y caudal utilizados</a:t>
            </a:r>
          </a:p>
          <a:p>
            <a:pPr lvl="1"/>
            <a:r>
              <a:rPr lang="es-ES" dirty="0" smtClean="0">
                <a:solidFill>
                  <a:schemeClr val="bg2">
                    <a:lumMod val="75000"/>
                  </a:schemeClr>
                </a:solidFill>
              </a:rPr>
              <a:t>2.2 Datos </a:t>
            </a:r>
            <a:r>
              <a:rPr lang="es-ES" dirty="0">
                <a:solidFill>
                  <a:schemeClr val="bg2">
                    <a:lumMod val="75000"/>
                  </a:schemeClr>
                </a:solidFill>
              </a:rPr>
              <a:t>espaciales, MNT, suelos</a:t>
            </a:r>
          </a:p>
          <a:p>
            <a:pPr lvl="1"/>
            <a:r>
              <a:rPr lang="es-ES" dirty="0" smtClean="0">
                <a:solidFill>
                  <a:schemeClr val="bg2">
                    <a:lumMod val="75000"/>
                  </a:schemeClr>
                </a:solidFill>
              </a:rPr>
              <a:t>2.3 Registro </a:t>
            </a:r>
            <a:r>
              <a:rPr lang="es-ES" dirty="0">
                <a:solidFill>
                  <a:schemeClr val="bg2">
                    <a:lumMod val="75000"/>
                  </a:schemeClr>
                </a:solidFill>
              </a:rPr>
              <a:t>de </a:t>
            </a:r>
            <a:r>
              <a:rPr lang="es-ES" dirty="0" smtClean="0">
                <a:solidFill>
                  <a:schemeClr val="bg2">
                    <a:lumMod val="75000"/>
                  </a:schemeClr>
                </a:solidFill>
              </a:rPr>
              <a:t>aprovechamientos</a:t>
            </a:r>
          </a:p>
          <a:p>
            <a:pPr lvl="1"/>
            <a:endParaRPr lang="es-ES" dirty="0"/>
          </a:p>
          <a:p>
            <a:pPr lvl="0"/>
            <a:r>
              <a:rPr lang="es-ES" dirty="0" smtClean="0"/>
              <a:t>3. Interpolación </a:t>
            </a:r>
            <a:r>
              <a:rPr lang="es-ES" dirty="0"/>
              <a:t>espacial de series temporales</a:t>
            </a:r>
          </a:p>
          <a:p>
            <a:pPr lvl="1"/>
            <a:r>
              <a:rPr lang="es-ES" dirty="0" smtClean="0"/>
              <a:t>3.1 Algoritmo </a:t>
            </a:r>
            <a:r>
              <a:rPr lang="es-ES" dirty="0"/>
              <a:t>utilizado</a:t>
            </a:r>
          </a:p>
          <a:p>
            <a:pPr lvl="1"/>
            <a:r>
              <a:rPr lang="es-ES" dirty="0" smtClean="0"/>
              <a:t>3.2 Implementación </a:t>
            </a:r>
            <a:r>
              <a:rPr lang="es-ES" dirty="0"/>
              <a:t>y ejemplo de </a:t>
            </a:r>
            <a:r>
              <a:rPr lang="es-ES" dirty="0" smtClean="0"/>
              <a:t>cálculo</a:t>
            </a:r>
          </a:p>
          <a:p>
            <a:pPr lvl="1"/>
            <a:endParaRPr lang="es-ES" dirty="0"/>
          </a:p>
          <a:p>
            <a:pPr lvl="0"/>
            <a:r>
              <a:rPr lang="es-ES" dirty="0" smtClean="0">
                <a:solidFill>
                  <a:schemeClr val="bg2">
                    <a:lumMod val="75000"/>
                  </a:schemeClr>
                </a:solidFill>
              </a:rPr>
              <a:t>4. Modelo </a:t>
            </a:r>
            <a:r>
              <a:rPr lang="es-ES" dirty="0">
                <a:solidFill>
                  <a:schemeClr val="bg2">
                    <a:lumMod val="75000"/>
                  </a:schemeClr>
                </a:solidFill>
              </a:rPr>
              <a:t>de </a:t>
            </a:r>
            <a:r>
              <a:rPr lang="es-ES" dirty="0" err="1">
                <a:solidFill>
                  <a:schemeClr val="bg2">
                    <a:lumMod val="75000"/>
                  </a:schemeClr>
                </a:solidFill>
              </a:rPr>
              <a:t>Temez</a:t>
            </a:r>
            <a:endParaRPr lang="es-ES" dirty="0">
              <a:solidFill>
                <a:schemeClr val="bg2">
                  <a:lumMod val="75000"/>
                </a:schemeClr>
              </a:solidFill>
            </a:endParaRPr>
          </a:p>
          <a:p>
            <a:pPr lvl="1"/>
            <a:r>
              <a:rPr lang="es-ES" dirty="0" smtClean="0">
                <a:solidFill>
                  <a:schemeClr val="bg2">
                    <a:lumMod val="75000"/>
                  </a:schemeClr>
                </a:solidFill>
              </a:rPr>
              <a:t>4.1 Algoritmo </a:t>
            </a:r>
            <a:r>
              <a:rPr lang="es-ES" dirty="0">
                <a:solidFill>
                  <a:schemeClr val="bg2">
                    <a:lumMod val="75000"/>
                  </a:schemeClr>
                </a:solidFill>
              </a:rPr>
              <a:t>del modelo</a:t>
            </a:r>
          </a:p>
          <a:p>
            <a:pPr lvl="1"/>
            <a:r>
              <a:rPr lang="es-ES" dirty="0" smtClean="0">
                <a:solidFill>
                  <a:schemeClr val="bg2">
                    <a:lumMod val="75000"/>
                  </a:schemeClr>
                </a:solidFill>
              </a:rPr>
              <a:t>4.2 Calibración</a:t>
            </a:r>
          </a:p>
          <a:p>
            <a:pPr lvl="1"/>
            <a:endParaRPr lang="es-ES" dirty="0">
              <a:solidFill>
                <a:schemeClr val="bg2">
                  <a:lumMod val="75000"/>
                </a:schemeClr>
              </a:solidFill>
            </a:endParaRPr>
          </a:p>
          <a:p>
            <a:pPr lvl="0"/>
            <a:r>
              <a:rPr lang="es-ES" dirty="0" smtClean="0">
                <a:solidFill>
                  <a:schemeClr val="bg2">
                    <a:lumMod val="75000"/>
                  </a:schemeClr>
                </a:solidFill>
              </a:rPr>
              <a:t>5. Balance </a:t>
            </a:r>
            <a:r>
              <a:rPr lang="es-ES" dirty="0">
                <a:solidFill>
                  <a:schemeClr val="bg2">
                    <a:lumMod val="75000"/>
                  </a:schemeClr>
                </a:solidFill>
              </a:rPr>
              <a:t>Hídrico</a:t>
            </a:r>
          </a:p>
          <a:p>
            <a:pPr lvl="1"/>
            <a:r>
              <a:rPr lang="es-ES" dirty="0" smtClean="0">
                <a:solidFill>
                  <a:schemeClr val="bg2">
                    <a:lumMod val="75000"/>
                  </a:schemeClr>
                </a:solidFill>
              </a:rPr>
              <a:t>5.1 Implementación </a:t>
            </a:r>
            <a:r>
              <a:rPr lang="es-ES" dirty="0">
                <a:solidFill>
                  <a:schemeClr val="bg2">
                    <a:lumMod val="75000"/>
                  </a:schemeClr>
                </a:solidFill>
              </a:rPr>
              <a:t>y ejemplo de cálculo</a:t>
            </a:r>
          </a:p>
          <a:p>
            <a:pPr lvl="1"/>
            <a:r>
              <a:rPr lang="es-ES" dirty="0" smtClean="0">
                <a:solidFill>
                  <a:schemeClr val="bg2">
                    <a:lumMod val="75000"/>
                  </a:schemeClr>
                </a:solidFill>
              </a:rPr>
              <a:t>5.2 Análisis </a:t>
            </a:r>
            <a:r>
              <a:rPr lang="es-ES" dirty="0">
                <a:solidFill>
                  <a:schemeClr val="bg2">
                    <a:lumMod val="75000"/>
                  </a:schemeClr>
                </a:solidFill>
              </a:rPr>
              <a:t>de las salidas</a:t>
            </a:r>
          </a:p>
        </p:txBody>
      </p:sp>
    </p:spTree>
    <p:extLst>
      <p:ext uri="{BB962C8B-B14F-4D97-AF65-F5344CB8AC3E}">
        <p14:creationId xmlns:p14="http://schemas.microsoft.com/office/powerpoint/2010/main" val="1501976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1"/>
            <a:ext cx="5400600" cy="520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33 CuadroTexto"/>
          <p:cNvSpPr txBox="1"/>
          <p:nvPr/>
        </p:nvSpPr>
        <p:spPr>
          <a:xfrm>
            <a:off x="1547664" y="2522695"/>
            <a:ext cx="1345240" cy="369332"/>
          </a:xfrm>
          <a:prstGeom prst="rect">
            <a:avLst/>
          </a:prstGeom>
          <a:solidFill>
            <a:schemeClr val="bg1">
              <a:lumMod val="95000"/>
              <a:alpha val="73000"/>
            </a:schemeClr>
          </a:solidFill>
        </p:spPr>
        <p:txBody>
          <a:bodyPr wrap="none" rtlCol="0">
            <a:spAutoFit/>
          </a:bodyPr>
          <a:lstStyle/>
          <a:p>
            <a:pPr marL="285750" indent="-285750">
              <a:buFont typeface="Arial" pitchFamily="34" charset="0"/>
              <a:buChar char="•"/>
            </a:pPr>
            <a:r>
              <a:rPr lang="es-ES" dirty="0" smtClean="0"/>
              <a:t>P1(x1,y1)</a:t>
            </a:r>
            <a:endParaRPr lang="es-ES" dirty="0"/>
          </a:p>
        </p:txBody>
      </p:sp>
      <p:sp>
        <p:nvSpPr>
          <p:cNvPr id="38" name="37 CuadroTexto"/>
          <p:cNvSpPr txBox="1"/>
          <p:nvPr/>
        </p:nvSpPr>
        <p:spPr>
          <a:xfrm>
            <a:off x="4283968" y="2170983"/>
            <a:ext cx="1345240" cy="369332"/>
          </a:xfrm>
          <a:prstGeom prst="rect">
            <a:avLst/>
          </a:prstGeom>
          <a:solidFill>
            <a:schemeClr val="bg1">
              <a:lumMod val="95000"/>
              <a:alpha val="73000"/>
            </a:schemeClr>
          </a:solidFill>
        </p:spPr>
        <p:txBody>
          <a:bodyPr wrap="none" rtlCol="0">
            <a:spAutoFit/>
          </a:bodyPr>
          <a:lstStyle/>
          <a:p>
            <a:pPr marL="285750" indent="-285750">
              <a:buFont typeface="Arial" pitchFamily="34" charset="0"/>
              <a:buChar char="•"/>
            </a:pPr>
            <a:r>
              <a:rPr lang="es-ES" dirty="0" smtClean="0"/>
              <a:t>P2(x2,y2)</a:t>
            </a:r>
            <a:endParaRPr lang="es-ES" dirty="0"/>
          </a:p>
        </p:txBody>
      </p:sp>
      <p:sp>
        <p:nvSpPr>
          <p:cNvPr id="40" name="39 CuadroTexto"/>
          <p:cNvSpPr txBox="1"/>
          <p:nvPr/>
        </p:nvSpPr>
        <p:spPr>
          <a:xfrm>
            <a:off x="2688712" y="5053826"/>
            <a:ext cx="1345240" cy="369332"/>
          </a:xfrm>
          <a:prstGeom prst="rect">
            <a:avLst/>
          </a:prstGeom>
          <a:solidFill>
            <a:schemeClr val="bg1">
              <a:lumMod val="95000"/>
              <a:alpha val="73000"/>
            </a:schemeClr>
          </a:solidFill>
        </p:spPr>
        <p:txBody>
          <a:bodyPr wrap="none" rtlCol="0">
            <a:spAutoFit/>
          </a:bodyPr>
          <a:lstStyle/>
          <a:p>
            <a:pPr marL="285750" indent="-285750">
              <a:buFont typeface="Arial" pitchFamily="34" charset="0"/>
              <a:buChar char="•"/>
            </a:pPr>
            <a:r>
              <a:rPr lang="es-ES" dirty="0" smtClean="0"/>
              <a:t>P3(x3,y3)</a:t>
            </a:r>
            <a:endParaRPr lang="es-ES" dirty="0"/>
          </a:p>
        </p:txBody>
      </p:sp>
      <p:sp>
        <p:nvSpPr>
          <p:cNvPr id="41" name="40 CuadroTexto"/>
          <p:cNvSpPr txBox="1"/>
          <p:nvPr/>
        </p:nvSpPr>
        <p:spPr>
          <a:xfrm>
            <a:off x="4450896" y="4033849"/>
            <a:ext cx="1345240" cy="369332"/>
          </a:xfrm>
          <a:prstGeom prst="rect">
            <a:avLst/>
          </a:prstGeom>
          <a:solidFill>
            <a:schemeClr val="bg1">
              <a:lumMod val="95000"/>
              <a:alpha val="73000"/>
            </a:schemeClr>
          </a:solidFill>
        </p:spPr>
        <p:txBody>
          <a:bodyPr wrap="none" rtlCol="0">
            <a:spAutoFit/>
          </a:bodyPr>
          <a:lstStyle/>
          <a:p>
            <a:pPr marL="285750" indent="-285750">
              <a:buFont typeface="Arial" pitchFamily="34" charset="0"/>
              <a:buChar char="•"/>
            </a:pPr>
            <a:r>
              <a:rPr lang="es-ES" dirty="0" smtClean="0"/>
              <a:t>P4(x4,y4)</a:t>
            </a:r>
            <a:endParaRPr lang="es-ES" dirty="0"/>
          </a:p>
        </p:txBody>
      </p:sp>
      <p:sp>
        <p:nvSpPr>
          <p:cNvPr id="42" name="41 CuadroTexto"/>
          <p:cNvSpPr txBox="1"/>
          <p:nvPr/>
        </p:nvSpPr>
        <p:spPr>
          <a:xfrm>
            <a:off x="2987824" y="3563724"/>
            <a:ext cx="898003" cy="369332"/>
          </a:xfrm>
          <a:prstGeom prst="rect">
            <a:avLst/>
          </a:prstGeom>
          <a:solidFill>
            <a:schemeClr val="bg1">
              <a:lumMod val="95000"/>
              <a:alpha val="0"/>
            </a:schemeClr>
          </a:solidFill>
        </p:spPr>
        <p:txBody>
          <a:bodyPr wrap="none" rtlCol="0">
            <a:spAutoFit/>
          </a:bodyPr>
          <a:lstStyle/>
          <a:p>
            <a:pPr marL="285750" indent="-285750">
              <a:buFont typeface="Arial" pitchFamily="34" charset="0"/>
              <a:buChar char="•"/>
            </a:pPr>
            <a:r>
              <a:rPr lang="es-ES" dirty="0" smtClean="0"/>
              <a:t>P(</a:t>
            </a:r>
            <a:r>
              <a:rPr lang="es-ES" dirty="0" err="1" smtClean="0"/>
              <a:t>i,j</a:t>
            </a:r>
            <a:r>
              <a:rPr lang="es-ES" dirty="0" smtClean="0"/>
              <a:t>)</a:t>
            </a:r>
            <a:endParaRPr lang="es-ES" dirty="0"/>
          </a:p>
        </p:txBody>
      </p:sp>
      <p:cxnSp>
        <p:nvCxnSpPr>
          <p:cNvPr id="2052" name="2051 Conector recto"/>
          <p:cNvCxnSpPr/>
          <p:nvPr/>
        </p:nvCxnSpPr>
        <p:spPr>
          <a:xfrm flipV="1">
            <a:off x="3131840" y="2355649"/>
            <a:ext cx="1319056" cy="1392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a:off x="3131840" y="3748391"/>
            <a:ext cx="1471456" cy="470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flipH="1">
            <a:off x="2843808" y="3748391"/>
            <a:ext cx="288032" cy="1490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flipH="1" flipV="1">
            <a:off x="1691680" y="2707361"/>
            <a:ext cx="1440160" cy="1041030"/>
          </a:xfrm>
          <a:prstGeom prst="line">
            <a:avLst/>
          </a:prstGeom>
        </p:spPr>
        <p:style>
          <a:lnRef idx="1">
            <a:schemeClr val="accent1"/>
          </a:lnRef>
          <a:fillRef idx="0">
            <a:schemeClr val="accent1"/>
          </a:fillRef>
          <a:effectRef idx="0">
            <a:schemeClr val="accent1"/>
          </a:effectRef>
          <a:fontRef idx="minor">
            <a:schemeClr val="tx1"/>
          </a:fontRef>
        </p:style>
      </p:cxnSp>
      <p:sp>
        <p:nvSpPr>
          <p:cNvPr id="57" name="56 CuadroTexto"/>
          <p:cNvSpPr txBox="1"/>
          <p:nvPr/>
        </p:nvSpPr>
        <p:spPr>
          <a:xfrm>
            <a:off x="3866134" y="2858544"/>
            <a:ext cx="423514" cy="369332"/>
          </a:xfrm>
          <a:prstGeom prst="rect">
            <a:avLst/>
          </a:prstGeom>
          <a:solidFill>
            <a:schemeClr val="bg1">
              <a:lumMod val="95000"/>
              <a:alpha val="0"/>
            </a:schemeClr>
          </a:solidFill>
        </p:spPr>
        <p:txBody>
          <a:bodyPr wrap="none" rtlCol="0">
            <a:spAutoFit/>
          </a:bodyPr>
          <a:lstStyle/>
          <a:p>
            <a:r>
              <a:rPr lang="es-ES" dirty="0" smtClean="0"/>
              <a:t>d2</a:t>
            </a:r>
            <a:endParaRPr lang="es-ES" dirty="0"/>
          </a:p>
        </p:txBody>
      </p:sp>
      <p:sp>
        <p:nvSpPr>
          <p:cNvPr id="58" name="57 CuadroTexto"/>
          <p:cNvSpPr txBox="1"/>
          <p:nvPr/>
        </p:nvSpPr>
        <p:spPr>
          <a:xfrm>
            <a:off x="1949095" y="3131676"/>
            <a:ext cx="423514" cy="369332"/>
          </a:xfrm>
          <a:prstGeom prst="rect">
            <a:avLst/>
          </a:prstGeom>
          <a:solidFill>
            <a:schemeClr val="bg1">
              <a:lumMod val="95000"/>
              <a:alpha val="0"/>
            </a:schemeClr>
          </a:solidFill>
        </p:spPr>
        <p:txBody>
          <a:bodyPr wrap="none" rtlCol="0">
            <a:spAutoFit/>
          </a:bodyPr>
          <a:lstStyle/>
          <a:p>
            <a:r>
              <a:rPr lang="es-ES" dirty="0" smtClean="0"/>
              <a:t>d1</a:t>
            </a:r>
            <a:endParaRPr lang="es-ES" dirty="0"/>
          </a:p>
        </p:txBody>
      </p:sp>
      <p:sp>
        <p:nvSpPr>
          <p:cNvPr id="59" name="58 CuadroTexto"/>
          <p:cNvSpPr txBox="1"/>
          <p:nvPr/>
        </p:nvSpPr>
        <p:spPr>
          <a:xfrm>
            <a:off x="2469390" y="4403181"/>
            <a:ext cx="423514" cy="369332"/>
          </a:xfrm>
          <a:prstGeom prst="rect">
            <a:avLst/>
          </a:prstGeom>
          <a:solidFill>
            <a:schemeClr val="bg1">
              <a:lumMod val="95000"/>
              <a:alpha val="0"/>
            </a:schemeClr>
          </a:solidFill>
        </p:spPr>
        <p:txBody>
          <a:bodyPr wrap="none" rtlCol="0">
            <a:spAutoFit/>
          </a:bodyPr>
          <a:lstStyle/>
          <a:p>
            <a:r>
              <a:rPr lang="es-ES" dirty="0" smtClean="0"/>
              <a:t>d3</a:t>
            </a:r>
            <a:endParaRPr lang="es-ES" dirty="0"/>
          </a:p>
        </p:txBody>
      </p:sp>
      <p:sp>
        <p:nvSpPr>
          <p:cNvPr id="60" name="59 CuadroTexto"/>
          <p:cNvSpPr txBox="1"/>
          <p:nvPr/>
        </p:nvSpPr>
        <p:spPr>
          <a:xfrm>
            <a:off x="3851920" y="4005064"/>
            <a:ext cx="423514" cy="369332"/>
          </a:xfrm>
          <a:prstGeom prst="rect">
            <a:avLst/>
          </a:prstGeom>
          <a:solidFill>
            <a:schemeClr val="bg1">
              <a:lumMod val="95000"/>
              <a:alpha val="0"/>
            </a:schemeClr>
          </a:solidFill>
        </p:spPr>
        <p:txBody>
          <a:bodyPr wrap="none" rtlCol="0">
            <a:spAutoFit/>
          </a:bodyPr>
          <a:lstStyle/>
          <a:p>
            <a:r>
              <a:rPr lang="es-ES" dirty="0" smtClean="0"/>
              <a:t>d4</a:t>
            </a:r>
            <a:endParaRPr lang="es-ES" dirty="0"/>
          </a:p>
        </p:txBody>
      </p:sp>
      <mc:AlternateContent xmlns:mc="http://schemas.openxmlformats.org/markup-compatibility/2006" xmlns:a14="http://schemas.microsoft.com/office/drawing/2010/main">
        <mc:Choice Requires="a14">
          <p:sp>
            <p:nvSpPr>
              <p:cNvPr id="2062" name="2061 Rectángulo"/>
              <p:cNvSpPr/>
              <p:nvPr/>
            </p:nvSpPr>
            <p:spPr>
              <a:xfrm>
                <a:off x="6444208" y="3991745"/>
                <a:ext cx="1798056" cy="1237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a:rPr>
                        <m:t>𝑃</m:t>
                      </m:r>
                      <m:d>
                        <m:dPr>
                          <m:ctrlPr>
                            <a:rPr lang="es-ES" i="1">
                              <a:latin typeface="Cambria Math"/>
                            </a:rPr>
                          </m:ctrlPr>
                        </m:dPr>
                        <m:e>
                          <m:r>
                            <a:rPr lang="es-ES" i="1">
                              <a:latin typeface="Cambria Math"/>
                            </a:rPr>
                            <m:t>𝑖</m:t>
                          </m:r>
                          <m:r>
                            <a:rPr lang="es-ES" i="1">
                              <a:latin typeface="Cambria Math"/>
                            </a:rPr>
                            <m:t>,</m:t>
                          </m:r>
                          <m:r>
                            <a:rPr lang="es-ES" i="1">
                              <a:latin typeface="Cambria Math"/>
                            </a:rPr>
                            <m:t>𝑗</m:t>
                          </m:r>
                        </m:e>
                      </m:d>
                      <m:r>
                        <a:rPr lang="es-ES" i="1">
                          <a:latin typeface="Cambria Math"/>
                        </a:rPr>
                        <m:t>=</m:t>
                      </m:r>
                      <m:f>
                        <m:fPr>
                          <m:ctrlPr>
                            <a:rPr lang="es-ES" i="1">
                              <a:latin typeface="Cambria Math"/>
                            </a:rPr>
                          </m:ctrlPr>
                        </m:fPr>
                        <m:num>
                          <m:nary>
                            <m:naryPr>
                              <m:chr m:val="∑"/>
                              <m:limLoc m:val="undOvr"/>
                              <m:subHide m:val="on"/>
                              <m:supHide m:val="on"/>
                              <m:ctrlPr>
                                <a:rPr lang="es-ES" i="1">
                                  <a:latin typeface="Cambria Math"/>
                                </a:rPr>
                              </m:ctrlPr>
                            </m:naryPr>
                            <m:sub/>
                            <m:sup/>
                            <m:e>
                              <m:f>
                                <m:fPr>
                                  <m:ctrlPr>
                                    <a:rPr lang="es-ES" i="1">
                                      <a:latin typeface="Cambria Math"/>
                                    </a:rPr>
                                  </m:ctrlPr>
                                </m:fPr>
                                <m:num>
                                  <m:r>
                                    <a:rPr lang="es-ES" i="1">
                                      <a:latin typeface="Cambria Math"/>
                                    </a:rPr>
                                    <m:t>1</m:t>
                                  </m:r>
                                </m:num>
                                <m:den>
                                  <m:sSubSup>
                                    <m:sSubSupPr>
                                      <m:ctrlPr>
                                        <a:rPr lang="es-ES" i="1">
                                          <a:latin typeface="Cambria Math"/>
                                        </a:rPr>
                                      </m:ctrlPr>
                                    </m:sSubSupPr>
                                    <m:e>
                                      <m:r>
                                        <a:rPr lang="es-ES" i="1">
                                          <a:latin typeface="Cambria Math"/>
                                        </a:rPr>
                                        <m:t>𝑑</m:t>
                                      </m:r>
                                    </m:e>
                                    <m:sub>
                                      <m:r>
                                        <a:rPr lang="es-ES" i="1">
                                          <a:latin typeface="Cambria Math"/>
                                        </a:rPr>
                                        <m:t>𝑖</m:t>
                                      </m:r>
                                    </m:sub>
                                    <m:sup>
                                      <m:r>
                                        <a:rPr lang="es-ES" i="1">
                                          <a:latin typeface="Cambria Math"/>
                                        </a:rPr>
                                        <m:t>2</m:t>
                                      </m:r>
                                    </m:sup>
                                  </m:sSubSup>
                                </m:den>
                              </m:f>
                              <m:sSub>
                                <m:sSubPr>
                                  <m:ctrlPr>
                                    <a:rPr lang="es-ES" i="1">
                                      <a:latin typeface="Cambria Math"/>
                                    </a:rPr>
                                  </m:ctrlPr>
                                </m:sSubPr>
                                <m:e>
                                  <m:r>
                                    <a:rPr lang="es-ES" i="1">
                                      <a:latin typeface="Cambria Math"/>
                                    </a:rPr>
                                    <m:t>𝑃</m:t>
                                  </m:r>
                                </m:e>
                                <m:sub>
                                  <m:r>
                                    <a:rPr lang="es-ES" i="1">
                                      <a:latin typeface="Cambria Math"/>
                                    </a:rPr>
                                    <m:t>𝑖</m:t>
                                  </m:r>
                                </m:sub>
                              </m:sSub>
                            </m:e>
                          </m:nary>
                        </m:num>
                        <m:den>
                          <m:nary>
                            <m:naryPr>
                              <m:chr m:val="∑"/>
                              <m:limLoc m:val="undOvr"/>
                              <m:subHide m:val="on"/>
                              <m:supHide m:val="on"/>
                              <m:ctrlPr>
                                <a:rPr lang="es-ES" i="1">
                                  <a:latin typeface="Cambria Math"/>
                                </a:rPr>
                              </m:ctrlPr>
                            </m:naryPr>
                            <m:sub/>
                            <m:sup/>
                            <m:e>
                              <m:f>
                                <m:fPr>
                                  <m:ctrlPr>
                                    <a:rPr lang="es-ES" i="1">
                                      <a:latin typeface="Cambria Math"/>
                                    </a:rPr>
                                  </m:ctrlPr>
                                </m:fPr>
                                <m:num>
                                  <m:r>
                                    <a:rPr lang="es-ES" i="1">
                                      <a:latin typeface="Cambria Math"/>
                                    </a:rPr>
                                    <m:t>1</m:t>
                                  </m:r>
                                </m:num>
                                <m:den>
                                  <m:sSubSup>
                                    <m:sSubSupPr>
                                      <m:ctrlPr>
                                        <a:rPr lang="es-ES" i="1">
                                          <a:latin typeface="Cambria Math"/>
                                        </a:rPr>
                                      </m:ctrlPr>
                                    </m:sSubSupPr>
                                    <m:e>
                                      <m:r>
                                        <a:rPr lang="es-ES" i="1">
                                          <a:latin typeface="Cambria Math"/>
                                        </a:rPr>
                                        <m:t>𝑑</m:t>
                                      </m:r>
                                    </m:e>
                                    <m:sub>
                                      <m:r>
                                        <a:rPr lang="es-ES" i="1">
                                          <a:latin typeface="Cambria Math"/>
                                        </a:rPr>
                                        <m:t>𝑖</m:t>
                                      </m:r>
                                    </m:sub>
                                    <m:sup>
                                      <m:r>
                                        <a:rPr lang="es-ES" i="1">
                                          <a:latin typeface="Cambria Math"/>
                                        </a:rPr>
                                        <m:t>2</m:t>
                                      </m:r>
                                    </m:sup>
                                  </m:sSubSup>
                                </m:den>
                              </m:f>
                            </m:e>
                          </m:nary>
                        </m:den>
                      </m:f>
                    </m:oMath>
                  </m:oMathPara>
                </a14:m>
                <a:endParaRPr lang="es-ES" dirty="0"/>
              </a:p>
            </p:txBody>
          </p:sp>
        </mc:Choice>
        <mc:Fallback xmlns="">
          <p:sp>
            <p:nvSpPr>
              <p:cNvPr id="2062" name="2061 Rectángulo"/>
              <p:cNvSpPr>
                <a:spLocks noRot="1" noChangeAspect="1" noMove="1" noResize="1" noEditPoints="1" noAdjustHandles="1" noChangeArrowheads="1" noChangeShapeType="1" noTextEdit="1"/>
              </p:cNvSpPr>
              <p:nvPr/>
            </p:nvSpPr>
            <p:spPr>
              <a:xfrm>
                <a:off x="6444208" y="3991745"/>
                <a:ext cx="1798056" cy="1237455"/>
              </a:xfrm>
              <a:prstGeom prst="rect">
                <a:avLst/>
              </a:prstGeom>
              <a:blipFill rotWithShape="1">
                <a:blip r:embed="rId3"/>
                <a:stretch>
                  <a:fillRect/>
                </a:stretch>
              </a:blipFill>
            </p:spPr>
            <p:txBody>
              <a:bodyPr/>
              <a:lstStyle/>
              <a:p>
                <a:r>
                  <a:rPr lang="es-ES">
                    <a:noFill/>
                  </a:rPr>
                  <a:t> </a:t>
                </a:r>
              </a:p>
            </p:txBody>
          </p:sp>
        </mc:Fallback>
      </mc:AlternateContent>
      <p:sp>
        <p:nvSpPr>
          <p:cNvPr id="2063" name="2062 CuadroTexto"/>
          <p:cNvSpPr txBox="1"/>
          <p:nvPr/>
        </p:nvSpPr>
        <p:spPr>
          <a:xfrm>
            <a:off x="6444208" y="1700807"/>
            <a:ext cx="2520280" cy="5078313"/>
          </a:xfrm>
          <a:prstGeom prst="rect">
            <a:avLst/>
          </a:prstGeom>
          <a:noFill/>
        </p:spPr>
        <p:txBody>
          <a:bodyPr wrap="square" rtlCol="0">
            <a:spAutoFit/>
          </a:bodyPr>
          <a:lstStyle/>
          <a:p>
            <a:r>
              <a:rPr lang="es-ES" dirty="0" smtClean="0"/>
              <a:t>Dado una celda de la cuenca, para cada mes se seleccionan los 3 pluviómetros mas cercanos (con datos en ese mes) y se calcula su precipitación mediante:</a:t>
            </a:r>
          </a:p>
          <a:p>
            <a:endParaRPr lang="es-ES" dirty="0"/>
          </a:p>
          <a:p>
            <a:endParaRPr lang="es-ES" dirty="0" smtClean="0"/>
          </a:p>
          <a:p>
            <a:endParaRPr lang="es-ES" dirty="0"/>
          </a:p>
          <a:p>
            <a:endParaRPr lang="es-ES" dirty="0" smtClean="0"/>
          </a:p>
          <a:p>
            <a:endParaRPr lang="es-ES" dirty="0"/>
          </a:p>
          <a:p>
            <a:endParaRPr lang="es-ES" dirty="0" smtClean="0"/>
          </a:p>
          <a:p>
            <a:endParaRPr lang="es-ES" dirty="0"/>
          </a:p>
          <a:p>
            <a:r>
              <a:rPr lang="es-ES" dirty="0" smtClean="0"/>
              <a:t>Este procedimiento se repite para todos los meses y todas las celdas de cada cuenca</a:t>
            </a:r>
            <a:endParaRPr lang="es-ES" dirty="0"/>
          </a:p>
        </p:txBody>
      </p:sp>
      <p:sp>
        <p:nvSpPr>
          <p:cNvPr id="20"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Interpolación espacial de series temporales</a:t>
            </a:r>
          </a:p>
          <a:p>
            <a:pPr algn="l"/>
            <a:r>
              <a:rPr lang="es-UY" sz="3200" dirty="0"/>
              <a:t>3.1 Algoritmo utilizado</a:t>
            </a:r>
          </a:p>
        </p:txBody>
      </p:sp>
    </p:spTree>
    <p:extLst>
      <p:ext uri="{BB962C8B-B14F-4D97-AF65-F5344CB8AC3E}">
        <p14:creationId xmlns:p14="http://schemas.microsoft.com/office/powerpoint/2010/main" val="3160875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1"/>
            <a:ext cx="5400600" cy="520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3" name="2062 CuadroTexto"/>
          <p:cNvSpPr txBox="1"/>
          <p:nvPr/>
        </p:nvSpPr>
        <p:spPr>
          <a:xfrm>
            <a:off x="6444208" y="1700807"/>
            <a:ext cx="2520280" cy="2031325"/>
          </a:xfrm>
          <a:prstGeom prst="rect">
            <a:avLst/>
          </a:prstGeom>
          <a:noFill/>
        </p:spPr>
        <p:txBody>
          <a:bodyPr wrap="square" rtlCol="0">
            <a:spAutoFit/>
          </a:bodyPr>
          <a:lstStyle/>
          <a:p>
            <a:r>
              <a:rPr lang="es-ES" dirty="0" smtClean="0"/>
              <a:t>La precipitación media de la cuenca para cada mes se obtiene del promedio de las precipitaciones de todas las celdas que la componen</a:t>
            </a:r>
            <a:endParaRPr lang="es-ES" dirty="0"/>
          </a:p>
        </p:txBody>
      </p:sp>
      <p:sp>
        <p:nvSpPr>
          <p:cNvPr id="20"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Interpolación espacial de series temporales</a:t>
            </a:r>
          </a:p>
          <a:p>
            <a:pPr algn="l"/>
            <a:r>
              <a:rPr lang="es-UY" sz="3200" dirty="0"/>
              <a:t>3.1 Algoritmo utilizado</a:t>
            </a:r>
          </a:p>
        </p:txBody>
      </p:sp>
    </p:spTree>
    <p:extLst>
      <p:ext uri="{BB962C8B-B14F-4D97-AF65-F5344CB8AC3E}">
        <p14:creationId xmlns:p14="http://schemas.microsoft.com/office/powerpoint/2010/main" val="2191836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rotWithShape="1">
          <a:blip r:embed="rId2">
            <a:extLst>
              <a:ext uri="{28A0092B-C50C-407E-A947-70E740481C1C}">
                <a14:useLocalDpi xmlns:a14="http://schemas.microsoft.com/office/drawing/2010/main" val="0"/>
              </a:ext>
            </a:extLst>
          </a:blip>
          <a:srcRect l="5416" t="14790" r="16979" b="6098"/>
          <a:stretch/>
        </p:blipFill>
        <p:spPr>
          <a:xfrm>
            <a:off x="3131840" y="2348880"/>
            <a:ext cx="5636176" cy="4062586"/>
          </a:xfrm>
          <a:prstGeom prst="rect">
            <a:avLst/>
          </a:prstGeom>
        </p:spPr>
      </p:pic>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Interpolación espacial de series temporales</a:t>
            </a:r>
          </a:p>
          <a:p>
            <a:pPr algn="l"/>
            <a:r>
              <a:rPr lang="es-UY" sz="3200" dirty="0"/>
              <a:t>3.1 Algoritmo utilizado</a:t>
            </a:r>
          </a:p>
        </p:txBody>
      </p:sp>
      <p:sp>
        <p:nvSpPr>
          <p:cNvPr id="2" name="1 CuadroTexto"/>
          <p:cNvSpPr txBox="1"/>
          <p:nvPr/>
        </p:nvSpPr>
        <p:spPr>
          <a:xfrm>
            <a:off x="609600" y="2564904"/>
            <a:ext cx="2234208" cy="646331"/>
          </a:xfrm>
          <a:prstGeom prst="rect">
            <a:avLst/>
          </a:prstGeom>
          <a:noFill/>
        </p:spPr>
        <p:txBody>
          <a:bodyPr wrap="square" rtlCol="0">
            <a:spAutoFit/>
          </a:bodyPr>
          <a:lstStyle/>
          <a:p>
            <a:r>
              <a:rPr lang="es-UY" dirty="0" smtClean="0"/>
              <a:t>Cuenca </a:t>
            </a:r>
            <a:r>
              <a:rPr lang="es-UY" dirty="0" err="1" smtClean="0"/>
              <a:t>rasterizada</a:t>
            </a:r>
            <a:r>
              <a:rPr lang="es-UY" dirty="0" smtClean="0"/>
              <a:t> en celdas de 3000 m</a:t>
            </a:r>
            <a:endParaRPr lang="es-ES" dirty="0"/>
          </a:p>
        </p:txBody>
      </p:sp>
    </p:spTree>
    <p:extLst>
      <p:ext uri="{BB962C8B-B14F-4D97-AF65-F5344CB8AC3E}">
        <p14:creationId xmlns:p14="http://schemas.microsoft.com/office/powerpoint/2010/main" val="31568752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8499"/>
          <a:stretch/>
        </p:blipFill>
        <p:spPr bwMode="auto">
          <a:xfrm>
            <a:off x="2926899" y="1700808"/>
            <a:ext cx="5912301" cy="385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Interpolación espacial de series temporales</a:t>
            </a:r>
          </a:p>
          <a:p>
            <a:pPr algn="l"/>
            <a:r>
              <a:rPr lang="es-UY" sz="3200" dirty="0"/>
              <a:t>3.1 Algoritmo utilizado</a:t>
            </a:r>
          </a:p>
        </p:txBody>
      </p:sp>
      <p:sp>
        <p:nvSpPr>
          <p:cNvPr id="4" name="3 CuadroTexto"/>
          <p:cNvSpPr txBox="1"/>
          <p:nvPr/>
        </p:nvSpPr>
        <p:spPr>
          <a:xfrm>
            <a:off x="609600" y="2564904"/>
            <a:ext cx="2234208" cy="923330"/>
          </a:xfrm>
          <a:prstGeom prst="rect">
            <a:avLst/>
          </a:prstGeom>
          <a:noFill/>
        </p:spPr>
        <p:txBody>
          <a:bodyPr wrap="square" rtlCol="0">
            <a:spAutoFit/>
          </a:bodyPr>
          <a:lstStyle/>
          <a:p>
            <a:r>
              <a:rPr lang="es-UY" dirty="0" smtClean="0"/>
              <a:t>Cuenca </a:t>
            </a:r>
            <a:r>
              <a:rPr lang="es-UY" dirty="0" err="1" smtClean="0"/>
              <a:t>rasterizada</a:t>
            </a:r>
            <a:r>
              <a:rPr lang="es-UY" dirty="0" smtClean="0"/>
              <a:t> en celdas de 3000 m en formato </a:t>
            </a:r>
            <a:r>
              <a:rPr lang="es-UY" dirty="0" err="1" smtClean="0"/>
              <a:t>ascii</a:t>
            </a:r>
            <a:endParaRPr lang="es-ES" dirty="0"/>
          </a:p>
        </p:txBody>
      </p:sp>
    </p:spTree>
    <p:extLst>
      <p:ext uri="{BB962C8B-B14F-4D97-AF65-F5344CB8AC3E}">
        <p14:creationId xmlns:p14="http://schemas.microsoft.com/office/powerpoint/2010/main" val="6483428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Interpolación espacial de series temporales</a:t>
            </a:r>
          </a:p>
          <a:p>
            <a:pPr algn="l"/>
            <a:r>
              <a:rPr lang="es-UY" sz="3200" dirty="0"/>
              <a:t>3.1 Algoritmo utilizado</a:t>
            </a:r>
          </a:p>
        </p:txBody>
      </p:sp>
      <p:sp>
        <p:nvSpPr>
          <p:cNvPr id="2" name="1 CuadroTexto"/>
          <p:cNvSpPr txBox="1"/>
          <p:nvPr/>
        </p:nvSpPr>
        <p:spPr>
          <a:xfrm>
            <a:off x="1691680" y="2996952"/>
            <a:ext cx="5293822" cy="646331"/>
          </a:xfrm>
          <a:prstGeom prst="rect">
            <a:avLst/>
          </a:prstGeom>
          <a:noFill/>
        </p:spPr>
        <p:txBody>
          <a:bodyPr wrap="none" rtlCol="0">
            <a:spAutoFit/>
          </a:bodyPr>
          <a:lstStyle/>
          <a:p>
            <a:r>
              <a:rPr lang="es-UY" dirty="0" smtClean="0"/>
              <a:t>Trabajo práctico a partir de la </a:t>
            </a:r>
          </a:p>
          <a:p>
            <a:r>
              <a:rPr lang="es-UY" dirty="0" smtClean="0"/>
              <a:t>Guía </a:t>
            </a:r>
            <a:r>
              <a:rPr lang="es-UY" dirty="0"/>
              <a:t>para el cálculo y actualización del Balance Hídrico</a:t>
            </a:r>
            <a:endParaRPr lang="es-ES" dirty="0"/>
          </a:p>
        </p:txBody>
      </p:sp>
    </p:spTree>
    <p:extLst>
      <p:ext uri="{BB962C8B-B14F-4D97-AF65-F5344CB8AC3E}">
        <p14:creationId xmlns:p14="http://schemas.microsoft.com/office/powerpoint/2010/main" val="3114156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smtClean="0"/>
              <a:t>Índice</a:t>
            </a:r>
            <a:endParaRPr lang="es-ES" sz="2800" dirty="0"/>
          </a:p>
        </p:txBody>
      </p:sp>
      <p:sp>
        <p:nvSpPr>
          <p:cNvPr id="2" name="1 Rectángulo"/>
          <p:cNvSpPr/>
          <p:nvPr/>
        </p:nvSpPr>
        <p:spPr>
          <a:xfrm>
            <a:off x="483411" y="1252721"/>
            <a:ext cx="8435280" cy="5632311"/>
          </a:xfrm>
          <a:prstGeom prst="rect">
            <a:avLst/>
          </a:prstGeom>
        </p:spPr>
        <p:txBody>
          <a:bodyPr wrap="square">
            <a:spAutoFit/>
          </a:bodyPr>
          <a:lstStyle/>
          <a:p>
            <a:pPr lvl="0"/>
            <a:r>
              <a:rPr lang="es-ES" dirty="0" smtClean="0">
                <a:solidFill>
                  <a:schemeClr val="bg2">
                    <a:lumMod val="75000"/>
                  </a:schemeClr>
                </a:solidFill>
              </a:rPr>
              <a:t>1. Introducción</a:t>
            </a:r>
            <a:endParaRPr lang="es-ES" dirty="0">
              <a:solidFill>
                <a:schemeClr val="bg2">
                  <a:lumMod val="75000"/>
                </a:schemeClr>
              </a:solidFill>
            </a:endParaRPr>
          </a:p>
          <a:p>
            <a:pPr lvl="1"/>
            <a:r>
              <a:rPr lang="es-ES" dirty="0" smtClean="0">
                <a:solidFill>
                  <a:schemeClr val="bg2">
                    <a:lumMod val="75000"/>
                  </a:schemeClr>
                </a:solidFill>
              </a:rPr>
              <a:t>1.1 Objetivo </a:t>
            </a:r>
            <a:r>
              <a:rPr lang="es-ES" dirty="0">
                <a:solidFill>
                  <a:schemeClr val="bg2">
                    <a:lumMod val="75000"/>
                  </a:schemeClr>
                </a:solidFill>
              </a:rPr>
              <a:t>del Balance </a:t>
            </a:r>
            <a:r>
              <a:rPr lang="es-ES" dirty="0" smtClean="0">
                <a:solidFill>
                  <a:schemeClr val="bg2">
                    <a:lumMod val="75000"/>
                  </a:schemeClr>
                </a:solidFill>
              </a:rPr>
              <a:t>Hídrico</a:t>
            </a:r>
          </a:p>
          <a:p>
            <a:pPr lvl="1"/>
            <a:r>
              <a:rPr lang="es-ES" dirty="0" smtClean="0">
                <a:solidFill>
                  <a:schemeClr val="bg2">
                    <a:lumMod val="75000"/>
                  </a:schemeClr>
                </a:solidFill>
              </a:rPr>
              <a:t>1.2 </a:t>
            </a:r>
            <a:r>
              <a:rPr lang="es-ES" dirty="0">
                <a:solidFill>
                  <a:schemeClr val="bg2">
                    <a:lumMod val="75000"/>
                  </a:schemeClr>
                </a:solidFill>
              </a:rPr>
              <a:t>Balance Hídrico y Ciclo Hidrológico en Cuencas</a:t>
            </a:r>
          </a:p>
          <a:p>
            <a:pPr lvl="1"/>
            <a:endParaRPr lang="es-ES" dirty="0">
              <a:solidFill>
                <a:schemeClr val="bg2">
                  <a:lumMod val="75000"/>
                </a:schemeClr>
              </a:solidFill>
            </a:endParaRPr>
          </a:p>
          <a:p>
            <a:pPr lvl="0"/>
            <a:r>
              <a:rPr lang="es-ES" dirty="0" smtClean="0">
                <a:solidFill>
                  <a:schemeClr val="bg2">
                    <a:lumMod val="75000"/>
                  </a:schemeClr>
                </a:solidFill>
              </a:rPr>
              <a:t>2. Datos </a:t>
            </a:r>
            <a:r>
              <a:rPr lang="es-ES" dirty="0">
                <a:solidFill>
                  <a:schemeClr val="bg2">
                    <a:lumMod val="75000"/>
                  </a:schemeClr>
                </a:solidFill>
              </a:rPr>
              <a:t>utilizados</a:t>
            </a:r>
          </a:p>
          <a:p>
            <a:pPr lvl="1"/>
            <a:r>
              <a:rPr lang="es-ES" dirty="0" smtClean="0">
                <a:solidFill>
                  <a:schemeClr val="bg2">
                    <a:lumMod val="75000"/>
                  </a:schemeClr>
                </a:solidFill>
              </a:rPr>
              <a:t>2.1 Datos </a:t>
            </a:r>
            <a:r>
              <a:rPr lang="es-ES" dirty="0">
                <a:solidFill>
                  <a:schemeClr val="bg2">
                    <a:lumMod val="75000"/>
                  </a:schemeClr>
                </a:solidFill>
              </a:rPr>
              <a:t>de precipitación, ETP y caudal utilizados</a:t>
            </a:r>
          </a:p>
          <a:p>
            <a:pPr lvl="1"/>
            <a:r>
              <a:rPr lang="es-ES" dirty="0" smtClean="0">
                <a:solidFill>
                  <a:schemeClr val="bg2">
                    <a:lumMod val="75000"/>
                  </a:schemeClr>
                </a:solidFill>
              </a:rPr>
              <a:t>2.2 Datos </a:t>
            </a:r>
            <a:r>
              <a:rPr lang="es-ES" dirty="0">
                <a:solidFill>
                  <a:schemeClr val="bg2">
                    <a:lumMod val="75000"/>
                  </a:schemeClr>
                </a:solidFill>
              </a:rPr>
              <a:t>espaciales, MNT, suelos</a:t>
            </a:r>
          </a:p>
          <a:p>
            <a:pPr lvl="1"/>
            <a:r>
              <a:rPr lang="es-ES" dirty="0" smtClean="0">
                <a:solidFill>
                  <a:schemeClr val="bg2">
                    <a:lumMod val="75000"/>
                  </a:schemeClr>
                </a:solidFill>
              </a:rPr>
              <a:t>2.3 Registro </a:t>
            </a:r>
            <a:r>
              <a:rPr lang="es-ES" dirty="0">
                <a:solidFill>
                  <a:schemeClr val="bg2">
                    <a:lumMod val="75000"/>
                  </a:schemeClr>
                </a:solidFill>
              </a:rPr>
              <a:t>de </a:t>
            </a:r>
            <a:r>
              <a:rPr lang="es-ES" dirty="0" smtClean="0">
                <a:solidFill>
                  <a:schemeClr val="bg2">
                    <a:lumMod val="75000"/>
                  </a:schemeClr>
                </a:solidFill>
              </a:rPr>
              <a:t>aprovechamientos</a:t>
            </a:r>
          </a:p>
          <a:p>
            <a:pPr lvl="1"/>
            <a:endParaRPr lang="es-ES" dirty="0">
              <a:solidFill>
                <a:schemeClr val="bg2">
                  <a:lumMod val="75000"/>
                </a:schemeClr>
              </a:solidFill>
            </a:endParaRPr>
          </a:p>
          <a:p>
            <a:pPr lvl="0"/>
            <a:r>
              <a:rPr lang="es-ES" dirty="0" smtClean="0">
                <a:solidFill>
                  <a:schemeClr val="bg2">
                    <a:lumMod val="75000"/>
                  </a:schemeClr>
                </a:solidFill>
              </a:rPr>
              <a:t>3. Interpolación </a:t>
            </a:r>
            <a:r>
              <a:rPr lang="es-ES" dirty="0">
                <a:solidFill>
                  <a:schemeClr val="bg2">
                    <a:lumMod val="75000"/>
                  </a:schemeClr>
                </a:solidFill>
              </a:rPr>
              <a:t>espacial de series temporales</a:t>
            </a:r>
          </a:p>
          <a:p>
            <a:pPr lvl="1"/>
            <a:r>
              <a:rPr lang="es-ES" dirty="0" smtClean="0">
                <a:solidFill>
                  <a:schemeClr val="bg2">
                    <a:lumMod val="75000"/>
                  </a:schemeClr>
                </a:solidFill>
              </a:rPr>
              <a:t>3.1 Algoritmo </a:t>
            </a:r>
            <a:r>
              <a:rPr lang="es-ES" dirty="0">
                <a:solidFill>
                  <a:schemeClr val="bg2">
                    <a:lumMod val="75000"/>
                  </a:schemeClr>
                </a:solidFill>
              </a:rPr>
              <a:t>utilizado</a:t>
            </a:r>
          </a:p>
          <a:p>
            <a:pPr lvl="1"/>
            <a:r>
              <a:rPr lang="es-ES" dirty="0" smtClean="0">
                <a:solidFill>
                  <a:schemeClr val="bg2">
                    <a:lumMod val="75000"/>
                  </a:schemeClr>
                </a:solidFill>
              </a:rPr>
              <a:t>3.2 Implementación </a:t>
            </a:r>
            <a:r>
              <a:rPr lang="es-ES" dirty="0">
                <a:solidFill>
                  <a:schemeClr val="bg2">
                    <a:lumMod val="75000"/>
                  </a:schemeClr>
                </a:solidFill>
              </a:rPr>
              <a:t>y ejemplo de </a:t>
            </a:r>
            <a:r>
              <a:rPr lang="es-ES" dirty="0" smtClean="0">
                <a:solidFill>
                  <a:schemeClr val="bg2">
                    <a:lumMod val="75000"/>
                  </a:schemeClr>
                </a:solidFill>
              </a:rPr>
              <a:t>cálculo</a:t>
            </a:r>
          </a:p>
          <a:p>
            <a:pPr lvl="1"/>
            <a:endParaRPr lang="es-ES" dirty="0"/>
          </a:p>
          <a:p>
            <a:pPr lvl="0"/>
            <a:r>
              <a:rPr lang="es-ES" dirty="0" smtClean="0"/>
              <a:t>4. Modelo </a:t>
            </a:r>
            <a:r>
              <a:rPr lang="es-ES" dirty="0"/>
              <a:t>de </a:t>
            </a:r>
            <a:r>
              <a:rPr lang="es-ES" dirty="0" err="1"/>
              <a:t>Temez</a:t>
            </a:r>
            <a:endParaRPr lang="es-ES" dirty="0"/>
          </a:p>
          <a:p>
            <a:pPr lvl="1"/>
            <a:r>
              <a:rPr lang="es-ES" dirty="0" smtClean="0"/>
              <a:t>4.1 Algoritmo </a:t>
            </a:r>
            <a:r>
              <a:rPr lang="es-ES" dirty="0"/>
              <a:t>del modelo</a:t>
            </a:r>
          </a:p>
          <a:p>
            <a:pPr lvl="1"/>
            <a:r>
              <a:rPr lang="es-ES" dirty="0" smtClean="0"/>
              <a:t>4.2 Calibración</a:t>
            </a:r>
          </a:p>
          <a:p>
            <a:pPr lvl="1"/>
            <a:endParaRPr lang="es-ES" dirty="0"/>
          </a:p>
          <a:p>
            <a:pPr lvl="0"/>
            <a:r>
              <a:rPr lang="es-ES" dirty="0" smtClean="0">
                <a:solidFill>
                  <a:schemeClr val="bg2">
                    <a:lumMod val="75000"/>
                  </a:schemeClr>
                </a:solidFill>
              </a:rPr>
              <a:t>5. Balance </a:t>
            </a:r>
            <a:r>
              <a:rPr lang="es-ES" dirty="0">
                <a:solidFill>
                  <a:schemeClr val="bg2">
                    <a:lumMod val="75000"/>
                  </a:schemeClr>
                </a:solidFill>
              </a:rPr>
              <a:t>Hídrico</a:t>
            </a:r>
          </a:p>
          <a:p>
            <a:pPr lvl="1"/>
            <a:r>
              <a:rPr lang="es-ES" dirty="0" smtClean="0">
                <a:solidFill>
                  <a:schemeClr val="bg2">
                    <a:lumMod val="75000"/>
                  </a:schemeClr>
                </a:solidFill>
              </a:rPr>
              <a:t>5.1 Implementación </a:t>
            </a:r>
            <a:r>
              <a:rPr lang="es-ES" dirty="0">
                <a:solidFill>
                  <a:schemeClr val="bg2">
                    <a:lumMod val="75000"/>
                  </a:schemeClr>
                </a:solidFill>
              </a:rPr>
              <a:t>y ejemplo de cálculo</a:t>
            </a:r>
          </a:p>
          <a:p>
            <a:pPr lvl="1"/>
            <a:r>
              <a:rPr lang="es-ES" dirty="0" smtClean="0">
                <a:solidFill>
                  <a:schemeClr val="bg2">
                    <a:lumMod val="75000"/>
                  </a:schemeClr>
                </a:solidFill>
              </a:rPr>
              <a:t>5.2 Análisis </a:t>
            </a:r>
            <a:r>
              <a:rPr lang="es-ES" dirty="0">
                <a:solidFill>
                  <a:schemeClr val="bg2">
                    <a:lumMod val="75000"/>
                  </a:schemeClr>
                </a:solidFill>
              </a:rPr>
              <a:t>de las salidas</a:t>
            </a:r>
          </a:p>
        </p:txBody>
      </p:sp>
    </p:spTree>
    <p:extLst>
      <p:ext uri="{BB962C8B-B14F-4D97-AF65-F5344CB8AC3E}">
        <p14:creationId xmlns:p14="http://schemas.microsoft.com/office/powerpoint/2010/main" val="11293581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060848"/>
            <a:ext cx="481965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5215186" y="2132856"/>
            <a:ext cx="3605286" cy="2800767"/>
          </a:xfrm>
          <a:prstGeom prst="rect">
            <a:avLst/>
          </a:prstGeom>
          <a:noFill/>
        </p:spPr>
        <p:txBody>
          <a:bodyPr wrap="square" rtlCol="0">
            <a:spAutoFit/>
          </a:bodyPr>
          <a:lstStyle/>
          <a:p>
            <a:r>
              <a:rPr lang="es-UY" sz="1600" dirty="0" smtClean="0"/>
              <a:t>Vamos a calcular:</a:t>
            </a:r>
          </a:p>
          <a:p>
            <a:pPr marL="285750" indent="-285750">
              <a:buFont typeface="Arial" pitchFamily="34" charset="0"/>
              <a:buChar char="•"/>
            </a:pPr>
            <a:r>
              <a:rPr lang="es-UY" sz="1600" dirty="0" smtClean="0"/>
              <a:t>T excedente de precipitación</a:t>
            </a:r>
          </a:p>
          <a:p>
            <a:pPr marL="285750" indent="-285750">
              <a:buFont typeface="Arial" pitchFamily="34" charset="0"/>
              <a:buChar char="•"/>
            </a:pPr>
            <a:r>
              <a:rPr lang="es-UY" sz="1600" dirty="0" smtClean="0"/>
              <a:t>H almacenamiento superficial</a:t>
            </a:r>
          </a:p>
          <a:p>
            <a:pPr marL="285750" indent="-285750">
              <a:buFont typeface="Arial" pitchFamily="34" charset="0"/>
              <a:buChar char="•"/>
            </a:pPr>
            <a:r>
              <a:rPr lang="es-UY" sz="1600" dirty="0" smtClean="0"/>
              <a:t>ETR evapotranspiración real</a:t>
            </a:r>
          </a:p>
          <a:p>
            <a:pPr marL="285750" indent="-285750">
              <a:buFont typeface="Arial" pitchFamily="34" charset="0"/>
              <a:buChar char="•"/>
            </a:pPr>
            <a:r>
              <a:rPr lang="es-UY" sz="1600" dirty="0" smtClean="0"/>
              <a:t>I infiltración</a:t>
            </a:r>
          </a:p>
          <a:p>
            <a:pPr marL="285750" indent="-285750">
              <a:buFont typeface="Arial" pitchFamily="34" charset="0"/>
              <a:buChar char="•"/>
            </a:pPr>
            <a:r>
              <a:rPr lang="es-UY" sz="1600" dirty="0" err="1" smtClean="0"/>
              <a:t>Asup</a:t>
            </a:r>
            <a:r>
              <a:rPr lang="es-UY" sz="1600" dirty="0" smtClean="0"/>
              <a:t> aporte superficial</a:t>
            </a:r>
          </a:p>
          <a:p>
            <a:pPr marL="285750" indent="-285750">
              <a:buFont typeface="Arial" pitchFamily="34" charset="0"/>
              <a:buChar char="•"/>
            </a:pPr>
            <a:r>
              <a:rPr lang="es-UY" sz="1600" dirty="0" err="1" smtClean="0"/>
              <a:t>Asub</a:t>
            </a:r>
            <a:r>
              <a:rPr lang="es-UY" sz="1600" dirty="0" smtClean="0"/>
              <a:t> aporte subterráneo </a:t>
            </a:r>
          </a:p>
          <a:p>
            <a:pPr marL="285750" indent="-285750">
              <a:buFont typeface="Arial" pitchFamily="34" charset="0"/>
              <a:buChar char="•"/>
            </a:pPr>
            <a:r>
              <a:rPr lang="es-UY" sz="1600" dirty="0" smtClean="0"/>
              <a:t>A aporte total</a:t>
            </a:r>
          </a:p>
          <a:p>
            <a:pPr marL="285750" indent="-285750">
              <a:buFont typeface="Arial" pitchFamily="34" charset="0"/>
              <a:buChar char="•"/>
            </a:pPr>
            <a:endParaRPr lang="es-UY" sz="1600" dirty="0"/>
          </a:p>
          <a:p>
            <a:pPr marL="285750" indent="-285750">
              <a:buFont typeface="Arial" pitchFamily="34" charset="0"/>
              <a:buChar char="•"/>
            </a:pPr>
            <a:endParaRPr lang="es-UY" sz="1600" dirty="0" smtClean="0"/>
          </a:p>
          <a:p>
            <a:r>
              <a:rPr lang="es-UY" sz="1600" dirty="0" smtClean="0"/>
              <a:t>Paso de tiempo Mensual</a:t>
            </a:r>
            <a:endParaRPr lang="es-UY" sz="1600" dirty="0"/>
          </a:p>
        </p:txBody>
      </p:sp>
      <p:sp>
        <p:nvSpPr>
          <p:cNvPr id="5" name="4 CuadroTexto"/>
          <p:cNvSpPr txBox="1"/>
          <p:nvPr/>
        </p:nvSpPr>
        <p:spPr>
          <a:xfrm>
            <a:off x="611560" y="1594827"/>
            <a:ext cx="3605286" cy="338554"/>
          </a:xfrm>
          <a:prstGeom prst="rect">
            <a:avLst/>
          </a:prstGeom>
          <a:noFill/>
        </p:spPr>
        <p:txBody>
          <a:bodyPr wrap="square" rtlCol="0">
            <a:spAutoFit/>
          </a:bodyPr>
          <a:lstStyle/>
          <a:p>
            <a:r>
              <a:rPr lang="es-UY" sz="1600" dirty="0" smtClean="0"/>
              <a:t>Modelo de Balance Hídrico </a:t>
            </a:r>
            <a:r>
              <a:rPr lang="es-UY" sz="1600" dirty="0" err="1" smtClean="0"/>
              <a:t>Temez</a:t>
            </a:r>
            <a:endParaRPr lang="es-UY" sz="1600" dirty="0" smtClean="0"/>
          </a:p>
        </p:txBody>
      </p:sp>
      <p:sp>
        <p:nvSpPr>
          <p:cNvPr id="7"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spTree>
    <p:extLst>
      <p:ext uri="{BB962C8B-B14F-4D97-AF65-F5344CB8AC3E}">
        <p14:creationId xmlns:p14="http://schemas.microsoft.com/office/powerpoint/2010/main" val="1733111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smtClean="0"/>
              <a:t>Índice</a:t>
            </a:r>
            <a:endParaRPr lang="es-ES" sz="2800" dirty="0"/>
          </a:p>
        </p:txBody>
      </p:sp>
      <p:sp>
        <p:nvSpPr>
          <p:cNvPr id="2" name="1 Rectángulo"/>
          <p:cNvSpPr/>
          <p:nvPr/>
        </p:nvSpPr>
        <p:spPr>
          <a:xfrm>
            <a:off x="483411" y="1252721"/>
            <a:ext cx="8435280" cy="5632311"/>
          </a:xfrm>
          <a:prstGeom prst="rect">
            <a:avLst/>
          </a:prstGeom>
        </p:spPr>
        <p:txBody>
          <a:bodyPr wrap="square">
            <a:spAutoFit/>
          </a:bodyPr>
          <a:lstStyle/>
          <a:p>
            <a:pPr lvl="0"/>
            <a:r>
              <a:rPr lang="es-ES" dirty="0" smtClean="0"/>
              <a:t>1. Introducción</a:t>
            </a:r>
            <a:endParaRPr lang="es-ES" dirty="0"/>
          </a:p>
          <a:p>
            <a:pPr lvl="1"/>
            <a:r>
              <a:rPr lang="es-ES" dirty="0" smtClean="0"/>
              <a:t>1.1 Objetivo </a:t>
            </a:r>
            <a:r>
              <a:rPr lang="es-ES" dirty="0"/>
              <a:t>del Balance </a:t>
            </a:r>
            <a:r>
              <a:rPr lang="es-ES" dirty="0" smtClean="0"/>
              <a:t>Hídrico</a:t>
            </a:r>
          </a:p>
          <a:p>
            <a:pPr lvl="1"/>
            <a:r>
              <a:rPr lang="es-ES" dirty="0" smtClean="0"/>
              <a:t>1.2 </a:t>
            </a:r>
            <a:r>
              <a:rPr lang="es-ES" dirty="0"/>
              <a:t>Balance Hídrico y Ciclo Hidrológico en Cuencas</a:t>
            </a:r>
          </a:p>
          <a:p>
            <a:pPr lvl="1"/>
            <a:endParaRPr lang="es-ES" dirty="0"/>
          </a:p>
          <a:p>
            <a:pPr lvl="0"/>
            <a:r>
              <a:rPr lang="es-ES" dirty="0" smtClean="0">
                <a:solidFill>
                  <a:schemeClr val="bg2">
                    <a:lumMod val="75000"/>
                  </a:schemeClr>
                </a:solidFill>
              </a:rPr>
              <a:t>2. Datos </a:t>
            </a:r>
            <a:r>
              <a:rPr lang="es-ES" dirty="0">
                <a:solidFill>
                  <a:schemeClr val="bg2">
                    <a:lumMod val="75000"/>
                  </a:schemeClr>
                </a:solidFill>
              </a:rPr>
              <a:t>utilizados</a:t>
            </a:r>
          </a:p>
          <a:p>
            <a:pPr lvl="1"/>
            <a:r>
              <a:rPr lang="es-ES" dirty="0" smtClean="0">
                <a:solidFill>
                  <a:schemeClr val="bg2">
                    <a:lumMod val="75000"/>
                  </a:schemeClr>
                </a:solidFill>
              </a:rPr>
              <a:t>2.1 Datos </a:t>
            </a:r>
            <a:r>
              <a:rPr lang="es-ES" dirty="0">
                <a:solidFill>
                  <a:schemeClr val="bg2">
                    <a:lumMod val="75000"/>
                  </a:schemeClr>
                </a:solidFill>
              </a:rPr>
              <a:t>de precipitación, ETP y caudal utilizados</a:t>
            </a:r>
          </a:p>
          <a:p>
            <a:pPr lvl="1"/>
            <a:r>
              <a:rPr lang="es-ES" dirty="0" smtClean="0">
                <a:solidFill>
                  <a:schemeClr val="bg2">
                    <a:lumMod val="75000"/>
                  </a:schemeClr>
                </a:solidFill>
              </a:rPr>
              <a:t>2.2 Datos </a:t>
            </a:r>
            <a:r>
              <a:rPr lang="es-ES" dirty="0">
                <a:solidFill>
                  <a:schemeClr val="bg2">
                    <a:lumMod val="75000"/>
                  </a:schemeClr>
                </a:solidFill>
              </a:rPr>
              <a:t>espaciales, MNT, suelos</a:t>
            </a:r>
          </a:p>
          <a:p>
            <a:pPr lvl="1"/>
            <a:r>
              <a:rPr lang="es-ES" dirty="0" smtClean="0">
                <a:solidFill>
                  <a:schemeClr val="bg2">
                    <a:lumMod val="75000"/>
                  </a:schemeClr>
                </a:solidFill>
              </a:rPr>
              <a:t>2.3 Registro </a:t>
            </a:r>
            <a:r>
              <a:rPr lang="es-ES" dirty="0">
                <a:solidFill>
                  <a:schemeClr val="bg2">
                    <a:lumMod val="75000"/>
                  </a:schemeClr>
                </a:solidFill>
              </a:rPr>
              <a:t>de </a:t>
            </a:r>
            <a:r>
              <a:rPr lang="es-ES" dirty="0" smtClean="0">
                <a:solidFill>
                  <a:schemeClr val="bg2">
                    <a:lumMod val="75000"/>
                  </a:schemeClr>
                </a:solidFill>
              </a:rPr>
              <a:t>aprovechamientos</a:t>
            </a:r>
          </a:p>
          <a:p>
            <a:pPr lvl="1"/>
            <a:endParaRPr lang="es-ES" dirty="0">
              <a:solidFill>
                <a:schemeClr val="bg2">
                  <a:lumMod val="75000"/>
                </a:schemeClr>
              </a:solidFill>
            </a:endParaRPr>
          </a:p>
          <a:p>
            <a:pPr lvl="0"/>
            <a:r>
              <a:rPr lang="es-ES" dirty="0" smtClean="0">
                <a:solidFill>
                  <a:schemeClr val="bg2">
                    <a:lumMod val="75000"/>
                  </a:schemeClr>
                </a:solidFill>
              </a:rPr>
              <a:t>3. Interpolación </a:t>
            </a:r>
            <a:r>
              <a:rPr lang="es-ES" dirty="0">
                <a:solidFill>
                  <a:schemeClr val="bg2">
                    <a:lumMod val="75000"/>
                  </a:schemeClr>
                </a:solidFill>
              </a:rPr>
              <a:t>espacial de series temporales</a:t>
            </a:r>
          </a:p>
          <a:p>
            <a:pPr lvl="1"/>
            <a:r>
              <a:rPr lang="es-ES" dirty="0" smtClean="0">
                <a:solidFill>
                  <a:schemeClr val="bg2">
                    <a:lumMod val="75000"/>
                  </a:schemeClr>
                </a:solidFill>
              </a:rPr>
              <a:t>3.1 Algoritmo </a:t>
            </a:r>
            <a:r>
              <a:rPr lang="es-ES" dirty="0">
                <a:solidFill>
                  <a:schemeClr val="bg2">
                    <a:lumMod val="75000"/>
                  </a:schemeClr>
                </a:solidFill>
              </a:rPr>
              <a:t>utilizado</a:t>
            </a:r>
          </a:p>
          <a:p>
            <a:pPr lvl="1"/>
            <a:r>
              <a:rPr lang="es-ES" dirty="0" smtClean="0">
                <a:solidFill>
                  <a:schemeClr val="bg2">
                    <a:lumMod val="75000"/>
                  </a:schemeClr>
                </a:solidFill>
              </a:rPr>
              <a:t>3.2 Implementación </a:t>
            </a:r>
            <a:r>
              <a:rPr lang="es-ES" dirty="0">
                <a:solidFill>
                  <a:schemeClr val="bg2">
                    <a:lumMod val="75000"/>
                  </a:schemeClr>
                </a:solidFill>
              </a:rPr>
              <a:t>y ejemplo de </a:t>
            </a:r>
            <a:r>
              <a:rPr lang="es-ES" dirty="0" smtClean="0">
                <a:solidFill>
                  <a:schemeClr val="bg2">
                    <a:lumMod val="75000"/>
                  </a:schemeClr>
                </a:solidFill>
              </a:rPr>
              <a:t>cálculo</a:t>
            </a:r>
          </a:p>
          <a:p>
            <a:pPr lvl="1"/>
            <a:endParaRPr lang="es-ES" dirty="0">
              <a:solidFill>
                <a:schemeClr val="bg2">
                  <a:lumMod val="75000"/>
                </a:schemeClr>
              </a:solidFill>
            </a:endParaRPr>
          </a:p>
          <a:p>
            <a:pPr lvl="0"/>
            <a:r>
              <a:rPr lang="es-ES" dirty="0" smtClean="0">
                <a:solidFill>
                  <a:schemeClr val="bg2">
                    <a:lumMod val="75000"/>
                  </a:schemeClr>
                </a:solidFill>
              </a:rPr>
              <a:t>4. Modelo </a:t>
            </a:r>
            <a:r>
              <a:rPr lang="es-ES" dirty="0">
                <a:solidFill>
                  <a:schemeClr val="bg2">
                    <a:lumMod val="75000"/>
                  </a:schemeClr>
                </a:solidFill>
              </a:rPr>
              <a:t>de </a:t>
            </a:r>
            <a:r>
              <a:rPr lang="es-ES" dirty="0" err="1">
                <a:solidFill>
                  <a:schemeClr val="bg2">
                    <a:lumMod val="75000"/>
                  </a:schemeClr>
                </a:solidFill>
              </a:rPr>
              <a:t>Temez</a:t>
            </a:r>
            <a:endParaRPr lang="es-ES" dirty="0">
              <a:solidFill>
                <a:schemeClr val="bg2">
                  <a:lumMod val="75000"/>
                </a:schemeClr>
              </a:solidFill>
            </a:endParaRPr>
          </a:p>
          <a:p>
            <a:pPr lvl="1"/>
            <a:r>
              <a:rPr lang="es-ES" dirty="0" smtClean="0">
                <a:solidFill>
                  <a:schemeClr val="bg2">
                    <a:lumMod val="75000"/>
                  </a:schemeClr>
                </a:solidFill>
              </a:rPr>
              <a:t>4.1 Algoritmo </a:t>
            </a:r>
            <a:r>
              <a:rPr lang="es-ES" dirty="0">
                <a:solidFill>
                  <a:schemeClr val="bg2">
                    <a:lumMod val="75000"/>
                  </a:schemeClr>
                </a:solidFill>
              </a:rPr>
              <a:t>del modelo</a:t>
            </a:r>
          </a:p>
          <a:p>
            <a:pPr lvl="1"/>
            <a:r>
              <a:rPr lang="es-ES" dirty="0" smtClean="0">
                <a:solidFill>
                  <a:schemeClr val="bg2">
                    <a:lumMod val="75000"/>
                  </a:schemeClr>
                </a:solidFill>
              </a:rPr>
              <a:t>4.2 Calibración</a:t>
            </a:r>
          </a:p>
          <a:p>
            <a:pPr lvl="1"/>
            <a:endParaRPr lang="es-ES" dirty="0">
              <a:solidFill>
                <a:schemeClr val="bg2">
                  <a:lumMod val="75000"/>
                </a:schemeClr>
              </a:solidFill>
            </a:endParaRPr>
          </a:p>
          <a:p>
            <a:pPr lvl="0"/>
            <a:r>
              <a:rPr lang="es-ES" dirty="0" smtClean="0">
                <a:solidFill>
                  <a:schemeClr val="bg2">
                    <a:lumMod val="75000"/>
                  </a:schemeClr>
                </a:solidFill>
              </a:rPr>
              <a:t>5. Balance </a:t>
            </a:r>
            <a:r>
              <a:rPr lang="es-ES" dirty="0">
                <a:solidFill>
                  <a:schemeClr val="bg2">
                    <a:lumMod val="75000"/>
                  </a:schemeClr>
                </a:solidFill>
              </a:rPr>
              <a:t>Hídrico</a:t>
            </a:r>
          </a:p>
          <a:p>
            <a:pPr lvl="1"/>
            <a:r>
              <a:rPr lang="es-ES" dirty="0" smtClean="0">
                <a:solidFill>
                  <a:schemeClr val="bg2">
                    <a:lumMod val="75000"/>
                  </a:schemeClr>
                </a:solidFill>
              </a:rPr>
              <a:t>5.1 Implementación </a:t>
            </a:r>
            <a:r>
              <a:rPr lang="es-ES" dirty="0">
                <a:solidFill>
                  <a:schemeClr val="bg2">
                    <a:lumMod val="75000"/>
                  </a:schemeClr>
                </a:solidFill>
              </a:rPr>
              <a:t>y ejemplo de cálculo</a:t>
            </a:r>
          </a:p>
          <a:p>
            <a:pPr lvl="1"/>
            <a:r>
              <a:rPr lang="es-ES" dirty="0" smtClean="0">
                <a:solidFill>
                  <a:schemeClr val="bg2">
                    <a:lumMod val="75000"/>
                  </a:schemeClr>
                </a:solidFill>
              </a:rPr>
              <a:t>5.2 Análisis </a:t>
            </a:r>
            <a:r>
              <a:rPr lang="es-ES" dirty="0">
                <a:solidFill>
                  <a:schemeClr val="bg2">
                    <a:lumMod val="75000"/>
                  </a:schemeClr>
                </a:solidFill>
              </a:rPr>
              <a:t>de las salidas</a:t>
            </a:r>
          </a:p>
        </p:txBody>
      </p:sp>
    </p:spTree>
    <p:extLst>
      <p:ext uri="{BB962C8B-B14F-4D97-AF65-F5344CB8AC3E}">
        <p14:creationId xmlns:p14="http://schemas.microsoft.com/office/powerpoint/2010/main" val="697498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92896"/>
            <a:ext cx="5832648" cy="3128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611560" y="1692655"/>
            <a:ext cx="3166380" cy="369332"/>
          </a:xfrm>
          <a:prstGeom prst="rect">
            <a:avLst/>
          </a:prstGeom>
        </p:spPr>
        <p:txBody>
          <a:bodyPr wrap="none">
            <a:spAutoFit/>
          </a:bodyPr>
          <a:lstStyle/>
          <a:p>
            <a:pPr marL="285750" indent="-285750">
              <a:buFont typeface="Arial" pitchFamily="34" charset="0"/>
              <a:buChar char="•"/>
            </a:pPr>
            <a:r>
              <a:rPr lang="es-UY" dirty="0"/>
              <a:t>T excedente de precipitación</a:t>
            </a:r>
          </a:p>
        </p:txBody>
      </p:sp>
      <p:sp>
        <p:nvSpPr>
          <p:cNvPr id="7"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cxnSp>
        <p:nvCxnSpPr>
          <p:cNvPr id="5" name="4 Conector recto"/>
          <p:cNvCxnSpPr/>
          <p:nvPr/>
        </p:nvCxnSpPr>
        <p:spPr>
          <a:xfrm>
            <a:off x="4211960" y="3898580"/>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6061" y="2636912"/>
            <a:ext cx="2472443" cy="189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9607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44824"/>
            <a:ext cx="82677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05" y="4175720"/>
            <a:ext cx="822007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spTree>
    <p:extLst>
      <p:ext uri="{BB962C8B-B14F-4D97-AF65-F5344CB8AC3E}">
        <p14:creationId xmlns:p14="http://schemas.microsoft.com/office/powerpoint/2010/main" val="28167602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636912"/>
            <a:ext cx="36004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899592" y="1988840"/>
            <a:ext cx="3262881" cy="369332"/>
          </a:xfrm>
          <a:prstGeom prst="rect">
            <a:avLst/>
          </a:prstGeom>
        </p:spPr>
        <p:txBody>
          <a:bodyPr wrap="none">
            <a:spAutoFit/>
          </a:bodyPr>
          <a:lstStyle/>
          <a:p>
            <a:pPr marL="285750" indent="-285750">
              <a:buFont typeface="Arial" pitchFamily="34" charset="0"/>
              <a:buChar char="•"/>
            </a:pPr>
            <a:r>
              <a:rPr lang="es-UY" dirty="0"/>
              <a:t>H almacenamiento superficial</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342578"/>
            <a:ext cx="31051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924961" y="3717032"/>
            <a:ext cx="3083473" cy="369332"/>
          </a:xfrm>
          <a:prstGeom prst="rect">
            <a:avLst/>
          </a:prstGeom>
        </p:spPr>
        <p:txBody>
          <a:bodyPr wrap="none">
            <a:spAutoFit/>
          </a:bodyPr>
          <a:lstStyle/>
          <a:p>
            <a:pPr marL="285750" indent="-285750">
              <a:buFont typeface="Arial" pitchFamily="34" charset="0"/>
              <a:buChar char="•"/>
            </a:pPr>
            <a:r>
              <a:rPr lang="es-UY" dirty="0"/>
              <a:t>ETR evapotranspiración real</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3864347"/>
            <a:ext cx="3314652" cy="2537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5724128" y="5877272"/>
            <a:ext cx="21602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spTree>
    <p:extLst>
      <p:ext uri="{BB962C8B-B14F-4D97-AF65-F5344CB8AC3E}">
        <p14:creationId xmlns:p14="http://schemas.microsoft.com/office/powerpoint/2010/main" val="35649650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043608" y="1916832"/>
            <a:ext cx="1590820" cy="369332"/>
          </a:xfrm>
          <a:prstGeom prst="rect">
            <a:avLst/>
          </a:prstGeom>
        </p:spPr>
        <p:txBody>
          <a:bodyPr wrap="none">
            <a:spAutoFit/>
          </a:bodyPr>
          <a:lstStyle/>
          <a:p>
            <a:pPr marL="285750" indent="-285750">
              <a:buFont typeface="Arial" pitchFamily="34" charset="0"/>
              <a:buChar char="•"/>
            </a:pPr>
            <a:r>
              <a:rPr lang="es-UY" dirty="0"/>
              <a:t>I infiltración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89" y="2675824"/>
            <a:ext cx="262890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142" y="4581128"/>
            <a:ext cx="16764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1043608" y="3779748"/>
            <a:ext cx="2155462" cy="369332"/>
          </a:xfrm>
          <a:prstGeom prst="rect">
            <a:avLst/>
          </a:prstGeom>
        </p:spPr>
        <p:txBody>
          <a:bodyPr wrap="none">
            <a:spAutoFit/>
          </a:bodyPr>
          <a:lstStyle/>
          <a:p>
            <a:pPr marL="285750" indent="-285750">
              <a:buFont typeface="Arial" pitchFamily="34" charset="0"/>
              <a:buChar char="•"/>
            </a:pPr>
            <a:r>
              <a:rPr lang="es-UY" dirty="0" smtClean="0"/>
              <a:t>Aporte Superficial</a:t>
            </a:r>
            <a:endParaRPr lang="es-UY"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15155"/>
            <a:ext cx="3503861" cy="1906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spTree>
    <p:extLst>
      <p:ext uri="{BB962C8B-B14F-4D97-AF65-F5344CB8AC3E}">
        <p14:creationId xmlns:p14="http://schemas.microsoft.com/office/powerpoint/2010/main" val="2880519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916092"/>
            <a:ext cx="3062317"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83567" y="1905933"/>
            <a:ext cx="2336345" cy="369332"/>
          </a:xfrm>
          <a:prstGeom prst="rect">
            <a:avLst/>
          </a:prstGeom>
        </p:spPr>
        <p:txBody>
          <a:bodyPr wrap="none">
            <a:spAutoFit/>
          </a:bodyPr>
          <a:lstStyle/>
          <a:p>
            <a:pPr marL="285750" indent="-285750">
              <a:buFont typeface="Arial" pitchFamily="34" charset="0"/>
              <a:buChar char="•"/>
            </a:pPr>
            <a:r>
              <a:rPr lang="es-UY" dirty="0" smtClean="0"/>
              <a:t>Aporte Subterráneo</a:t>
            </a:r>
            <a:endParaRPr lang="es-UY"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068960"/>
            <a:ext cx="14287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491923"/>
            <a:ext cx="393382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43" y="4341396"/>
            <a:ext cx="15144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35" y="5143725"/>
            <a:ext cx="538162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784643" y="2435403"/>
            <a:ext cx="1375248" cy="338554"/>
          </a:xfrm>
          <a:prstGeom prst="rect">
            <a:avLst/>
          </a:prstGeom>
        </p:spPr>
        <p:txBody>
          <a:bodyPr wrap="none">
            <a:spAutoFit/>
          </a:bodyPr>
          <a:lstStyle/>
          <a:p>
            <a:r>
              <a:rPr lang="es-UY" sz="1600" dirty="0" smtClean="0">
                <a:solidFill>
                  <a:schemeClr val="tx2">
                    <a:lumMod val="60000"/>
                    <a:lumOff val="40000"/>
                  </a:schemeClr>
                </a:solidFill>
              </a:rPr>
              <a:t>Acuífero lineal</a:t>
            </a:r>
            <a:endParaRPr lang="es-UY" sz="1600" dirty="0">
              <a:solidFill>
                <a:schemeClr val="tx2">
                  <a:lumMod val="60000"/>
                  <a:lumOff val="40000"/>
                </a:schemeClr>
              </a:solidFill>
            </a:endParaRPr>
          </a:p>
        </p:txBody>
      </p:sp>
      <p:sp>
        <p:nvSpPr>
          <p:cNvPr id="10" name="9 Rectángulo"/>
          <p:cNvSpPr/>
          <p:nvPr/>
        </p:nvSpPr>
        <p:spPr>
          <a:xfrm>
            <a:off x="743935" y="3994293"/>
            <a:ext cx="2215607" cy="338554"/>
          </a:xfrm>
          <a:prstGeom prst="rect">
            <a:avLst/>
          </a:prstGeom>
        </p:spPr>
        <p:txBody>
          <a:bodyPr wrap="none">
            <a:spAutoFit/>
          </a:bodyPr>
          <a:lstStyle/>
          <a:p>
            <a:r>
              <a:rPr lang="es-UY" sz="1600" dirty="0" smtClean="0">
                <a:solidFill>
                  <a:schemeClr val="tx2">
                    <a:lumMod val="60000"/>
                    <a:lumOff val="40000"/>
                  </a:schemeClr>
                </a:solidFill>
              </a:rPr>
              <a:t>Ecuación de continuidad</a:t>
            </a:r>
            <a:endParaRPr lang="es-UY" sz="1600" dirty="0">
              <a:solidFill>
                <a:schemeClr val="tx2">
                  <a:lumMod val="60000"/>
                  <a:lumOff val="40000"/>
                </a:schemeClr>
              </a:solidFill>
            </a:endParaRPr>
          </a:p>
        </p:txBody>
      </p:sp>
      <p:sp>
        <p:nvSpPr>
          <p:cNvPr id="12"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spTree>
    <p:extLst>
      <p:ext uri="{BB962C8B-B14F-4D97-AF65-F5344CB8AC3E}">
        <p14:creationId xmlns:p14="http://schemas.microsoft.com/office/powerpoint/2010/main" val="12612554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636912"/>
            <a:ext cx="27241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1115616" y="2060848"/>
            <a:ext cx="1197379" cy="338554"/>
          </a:xfrm>
          <a:prstGeom prst="rect">
            <a:avLst/>
          </a:prstGeom>
        </p:spPr>
        <p:txBody>
          <a:bodyPr wrap="none">
            <a:spAutoFit/>
          </a:bodyPr>
          <a:lstStyle/>
          <a:p>
            <a:r>
              <a:rPr lang="es-UY" sz="1600" dirty="0" smtClean="0">
                <a:solidFill>
                  <a:schemeClr val="tx2">
                    <a:lumMod val="60000"/>
                    <a:lumOff val="40000"/>
                  </a:schemeClr>
                </a:solidFill>
              </a:rPr>
              <a:t>Resolviendo</a:t>
            </a:r>
            <a:endParaRPr lang="es-UY" sz="1600" dirty="0">
              <a:solidFill>
                <a:schemeClr val="tx2">
                  <a:lumMod val="60000"/>
                  <a:lumOff val="40000"/>
                </a:schemeClr>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961824"/>
            <a:ext cx="22479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971600" y="3429000"/>
            <a:ext cx="2870145" cy="369332"/>
          </a:xfrm>
          <a:prstGeom prst="rect">
            <a:avLst/>
          </a:prstGeom>
        </p:spPr>
        <p:txBody>
          <a:bodyPr wrap="none">
            <a:spAutoFit/>
          </a:bodyPr>
          <a:lstStyle/>
          <a:p>
            <a:pPr marL="285750" indent="-285750">
              <a:buFont typeface="Arial" pitchFamily="34" charset="0"/>
              <a:buChar char="•"/>
            </a:pPr>
            <a:r>
              <a:rPr lang="es-UY" dirty="0" err="1"/>
              <a:t>Asub</a:t>
            </a:r>
            <a:r>
              <a:rPr lang="es-UY" dirty="0"/>
              <a:t> aporte subterráneo </a:t>
            </a:r>
          </a:p>
        </p:txBody>
      </p:sp>
      <p:sp>
        <p:nvSpPr>
          <p:cNvPr id="5" name="4 Rectángulo"/>
          <p:cNvSpPr/>
          <p:nvPr/>
        </p:nvSpPr>
        <p:spPr>
          <a:xfrm>
            <a:off x="971600" y="5301208"/>
            <a:ext cx="1770485" cy="369332"/>
          </a:xfrm>
          <a:prstGeom prst="rect">
            <a:avLst/>
          </a:prstGeom>
        </p:spPr>
        <p:txBody>
          <a:bodyPr wrap="none">
            <a:spAutoFit/>
          </a:bodyPr>
          <a:lstStyle/>
          <a:p>
            <a:pPr marL="285750" indent="-285750">
              <a:buFont typeface="Arial" pitchFamily="34" charset="0"/>
              <a:buChar char="•"/>
            </a:pPr>
            <a:r>
              <a:rPr lang="es-UY" dirty="0"/>
              <a:t>A aporte total</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50" y="5301208"/>
            <a:ext cx="20764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spTree>
    <p:extLst>
      <p:ext uri="{BB962C8B-B14F-4D97-AF65-F5344CB8AC3E}">
        <p14:creationId xmlns:p14="http://schemas.microsoft.com/office/powerpoint/2010/main" val="40615351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2" y="2204864"/>
            <a:ext cx="8334375"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3573016"/>
            <a:ext cx="83248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a:t>
            </a:r>
            <a:r>
              <a:rPr lang="es-UY" sz="3200" dirty="0" smtClean="0"/>
              <a:t>4.1 </a:t>
            </a:r>
            <a:r>
              <a:rPr lang="es-UY" sz="3200" dirty="0"/>
              <a:t>Algoritmo del modelo</a:t>
            </a:r>
          </a:p>
        </p:txBody>
      </p:sp>
    </p:spTree>
    <p:extLst>
      <p:ext uri="{BB962C8B-B14F-4D97-AF65-F5344CB8AC3E}">
        <p14:creationId xmlns:p14="http://schemas.microsoft.com/office/powerpoint/2010/main" val="3231570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sp>
        <p:nvSpPr>
          <p:cNvPr id="2" name="1 CuadroTexto"/>
          <p:cNvSpPr txBox="1"/>
          <p:nvPr/>
        </p:nvSpPr>
        <p:spPr>
          <a:xfrm>
            <a:off x="1403648" y="2852936"/>
            <a:ext cx="4387163" cy="369332"/>
          </a:xfrm>
          <a:prstGeom prst="rect">
            <a:avLst/>
          </a:prstGeom>
          <a:noFill/>
        </p:spPr>
        <p:txBody>
          <a:bodyPr wrap="none" rtlCol="0">
            <a:spAutoFit/>
          </a:bodyPr>
          <a:lstStyle/>
          <a:p>
            <a:r>
              <a:rPr lang="es-UY" dirty="0" smtClean="0"/>
              <a:t>Planilla de cálculo para calibrar parámetros…</a:t>
            </a:r>
            <a:endParaRPr lang="es-ES" dirty="0"/>
          </a:p>
        </p:txBody>
      </p:sp>
    </p:spTree>
    <p:extLst>
      <p:ext uri="{BB962C8B-B14F-4D97-AF65-F5344CB8AC3E}">
        <p14:creationId xmlns:p14="http://schemas.microsoft.com/office/powerpoint/2010/main" val="24504794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sp>
        <p:nvSpPr>
          <p:cNvPr id="10" name="9 Rectángulo"/>
          <p:cNvSpPr/>
          <p:nvPr/>
        </p:nvSpPr>
        <p:spPr>
          <a:xfrm>
            <a:off x="602526" y="1951672"/>
            <a:ext cx="7209834" cy="923330"/>
          </a:xfrm>
          <a:prstGeom prst="rect">
            <a:avLst/>
          </a:prstGeom>
        </p:spPr>
        <p:txBody>
          <a:bodyPr wrap="square">
            <a:spAutoFit/>
          </a:bodyPr>
          <a:lstStyle/>
          <a:p>
            <a:r>
              <a:rPr lang="es-ES" dirty="0"/>
              <a:t>A partir de las series mensuales de precipitación y evapotranspiración </a:t>
            </a:r>
            <a:r>
              <a:rPr lang="es-ES" dirty="0" err="1"/>
              <a:t>areal</a:t>
            </a:r>
            <a:r>
              <a:rPr lang="es-ES" dirty="0"/>
              <a:t> en cada cuenca aforada, y utilizando las series de caudales registrados y restituidos a régimen natural, se procedió a calibrar el modelo </a:t>
            </a:r>
            <a:r>
              <a:rPr lang="es-ES" dirty="0" err="1" smtClean="0"/>
              <a:t>Témez</a:t>
            </a:r>
            <a:r>
              <a:rPr lang="es-ES" dirty="0"/>
              <a:t>.</a:t>
            </a:r>
          </a:p>
        </p:txBody>
      </p:sp>
      <p:sp>
        <p:nvSpPr>
          <p:cNvPr id="11" name="10 Rectángulo"/>
          <p:cNvSpPr/>
          <p:nvPr/>
        </p:nvSpPr>
        <p:spPr>
          <a:xfrm>
            <a:off x="635958" y="2875642"/>
            <a:ext cx="7272808" cy="1477328"/>
          </a:xfrm>
          <a:prstGeom prst="rect">
            <a:avLst/>
          </a:prstGeom>
        </p:spPr>
        <p:txBody>
          <a:bodyPr wrap="square">
            <a:spAutoFit/>
          </a:bodyPr>
          <a:lstStyle/>
          <a:p>
            <a:r>
              <a:rPr lang="es-ES" dirty="0"/>
              <a:t>La técnica de calibración utilizada se ha basado en algoritmos genéticos implementados en ambiente </a:t>
            </a:r>
            <a:r>
              <a:rPr lang="es-ES" dirty="0" err="1"/>
              <a:t>Matlab</a:t>
            </a:r>
            <a:r>
              <a:rPr lang="es-ES" dirty="0"/>
              <a:t>. Dichos algoritmos son usados en la calibración de modelos hidrológicos debido a su capacidad de encontrar el mínimo global dentro de la región de variación posible de los parámetros. La función objetivo utilizada ha sido la minimización de</a:t>
            </a:r>
            <a:r>
              <a:rPr lang="es-ES" dirty="0" smtClean="0"/>
              <a:t>:</a:t>
            </a:r>
            <a:endParaRPr lang="es-ES" dirty="0"/>
          </a:p>
        </p:txBody>
      </p:sp>
      <p:sp>
        <p:nvSpPr>
          <p:cNvPr id="12" name="11 Rectángulo"/>
          <p:cNvSpPr/>
          <p:nvPr/>
        </p:nvSpPr>
        <p:spPr>
          <a:xfrm>
            <a:off x="632118" y="5805264"/>
            <a:ext cx="6678488" cy="646331"/>
          </a:xfrm>
          <a:prstGeom prst="rect">
            <a:avLst/>
          </a:prstGeom>
        </p:spPr>
        <p:txBody>
          <a:bodyPr wrap="square">
            <a:spAutoFit/>
          </a:bodyPr>
          <a:lstStyle/>
          <a:p>
            <a:r>
              <a:rPr lang="en-AU" sz="1200" dirty="0"/>
              <a:t>“A Shuffled Complex Evolution Metropolis algorithm for optimization and uncertainty assessment of hydrologic  model parameters”. Jasper A. </a:t>
            </a:r>
            <a:r>
              <a:rPr lang="en-AU" sz="1200" dirty="0" err="1"/>
              <a:t>Vrugt</a:t>
            </a:r>
            <a:r>
              <a:rPr lang="en-AU" sz="1200" dirty="0"/>
              <a:t>, </a:t>
            </a:r>
            <a:r>
              <a:rPr lang="en-AU" sz="1200" dirty="0" err="1"/>
              <a:t>Hoshin</a:t>
            </a:r>
            <a:r>
              <a:rPr lang="en-AU" sz="1200" dirty="0"/>
              <a:t> V. Gupta, Willem </a:t>
            </a:r>
            <a:r>
              <a:rPr lang="en-AU" sz="1200" dirty="0" err="1"/>
              <a:t>Bouten</a:t>
            </a:r>
            <a:r>
              <a:rPr lang="en-AU" sz="1200" dirty="0"/>
              <a:t>, and </a:t>
            </a:r>
            <a:r>
              <a:rPr lang="en-AU" sz="1200" dirty="0" err="1"/>
              <a:t>Soroosh</a:t>
            </a:r>
            <a:r>
              <a:rPr lang="en-AU" sz="1200" dirty="0"/>
              <a:t> </a:t>
            </a:r>
            <a:r>
              <a:rPr lang="en-AU" sz="1200" dirty="0" err="1"/>
              <a:t>Sorooshian</a:t>
            </a:r>
            <a:r>
              <a:rPr lang="en-AU" sz="1200" dirty="0"/>
              <a:t>. </a:t>
            </a:r>
            <a:r>
              <a:rPr lang="es-ES" sz="1200" dirty="0"/>
              <a:t>WATER RESOURCES RESEARCH, VOL. 39, NO. 8, 1201, doi:10.1029/2002WR001642, 2003</a:t>
            </a:r>
          </a:p>
        </p:txBody>
      </p:sp>
      <mc:AlternateContent xmlns:mc="http://schemas.openxmlformats.org/markup-compatibility/2006" xmlns:a14="http://schemas.microsoft.com/office/drawing/2010/main">
        <mc:Choice Requires="a14">
          <p:sp>
            <p:nvSpPr>
              <p:cNvPr id="13" name="12 Rectángulo"/>
              <p:cNvSpPr/>
              <p:nvPr/>
            </p:nvSpPr>
            <p:spPr>
              <a:xfrm>
                <a:off x="1043608" y="4746253"/>
                <a:ext cx="2599045" cy="676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a:rPr>
                        <m:t>𝐹𝑂</m:t>
                      </m:r>
                      <m:r>
                        <a:rPr lang="es-ES" i="1">
                          <a:latin typeface="Cambria Math"/>
                        </a:rPr>
                        <m:t>=</m:t>
                      </m:r>
                      <m:f>
                        <m:fPr>
                          <m:ctrlPr>
                            <a:rPr lang="es-ES" i="1">
                              <a:latin typeface="Cambria Math"/>
                            </a:rPr>
                          </m:ctrlPr>
                        </m:fPr>
                        <m:num>
                          <m:nary>
                            <m:naryPr>
                              <m:chr m:val="∑"/>
                              <m:limLoc m:val="undOvr"/>
                              <m:subHide m:val="on"/>
                              <m:supHide m:val="on"/>
                              <m:ctrlPr>
                                <a:rPr lang="es-ES" i="1">
                                  <a:latin typeface="Cambria Math"/>
                                </a:rPr>
                              </m:ctrlPr>
                            </m:naryPr>
                            <m:sub/>
                            <m:sup/>
                            <m:e>
                              <m:d>
                                <m:dPr>
                                  <m:begChr m:val="|"/>
                                  <m:endChr m:val="|"/>
                                  <m:ctrlPr>
                                    <a:rPr lang="es-ES" i="1">
                                      <a:latin typeface="Cambria Math"/>
                                    </a:rPr>
                                  </m:ctrlPr>
                                </m:dPr>
                                <m:e>
                                  <m:r>
                                    <a:rPr lang="es-ES" i="1">
                                      <a:latin typeface="Cambria Math"/>
                                    </a:rPr>
                                    <m:t>𝑄𝐶</m:t>
                                  </m:r>
                                  <m:r>
                                    <a:rPr lang="es-ES" i="1">
                                      <a:latin typeface="Cambria Math"/>
                                    </a:rPr>
                                    <m:t>(</m:t>
                                  </m:r>
                                  <m:r>
                                    <a:rPr lang="es-ES" i="1">
                                      <a:latin typeface="Cambria Math"/>
                                    </a:rPr>
                                    <m:t>𝑖</m:t>
                                  </m:r>
                                  <m:r>
                                    <a:rPr lang="es-ES" i="1">
                                      <a:latin typeface="Cambria Math"/>
                                    </a:rPr>
                                    <m:t>)−</m:t>
                                  </m:r>
                                  <m:r>
                                    <a:rPr lang="es-ES" i="1">
                                      <a:latin typeface="Cambria Math"/>
                                    </a:rPr>
                                    <m:t>𝑄𝑀</m:t>
                                  </m:r>
                                  <m:r>
                                    <a:rPr lang="es-ES" i="1">
                                      <a:latin typeface="Cambria Math"/>
                                    </a:rPr>
                                    <m:t>(</m:t>
                                  </m:r>
                                  <m:r>
                                    <a:rPr lang="es-ES" i="1">
                                      <a:latin typeface="Cambria Math"/>
                                    </a:rPr>
                                    <m:t>𝑖</m:t>
                                  </m:r>
                                  <m:r>
                                    <a:rPr lang="es-ES" i="1">
                                      <a:latin typeface="Cambria Math"/>
                                    </a:rPr>
                                    <m:t>)</m:t>
                                  </m:r>
                                </m:e>
                              </m:d>
                            </m:e>
                          </m:nary>
                        </m:num>
                        <m:den>
                          <m:nary>
                            <m:naryPr>
                              <m:chr m:val="∑"/>
                              <m:limLoc m:val="undOvr"/>
                              <m:subHide m:val="on"/>
                              <m:supHide m:val="on"/>
                              <m:ctrlPr>
                                <a:rPr lang="es-ES" i="1">
                                  <a:latin typeface="Cambria Math"/>
                                </a:rPr>
                              </m:ctrlPr>
                            </m:naryPr>
                            <m:sub/>
                            <m:sup/>
                            <m:e>
                              <m:r>
                                <a:rPr lang="es-ES" i="1">
                                  <a:latin typeface="Cambria Math"/>
                                </a:rPr>
                                <m:t>𝑄𝑀</m:t>
                              </m:r>
                            </m:e>
                          </m:nary>
                          <m:r>
                            <a:rPr lang="es-ES" i="1">
                              <a:latin typeface="Cambria Math"/>
                            </a:rPr>
                            <m:t>(</m:t>
                          </m:r>
                          <m:r>
                            <a:rPr lang="es-ES" i="1">
                              <a:latin typeface="Cambria Math"/>
                            </a:rPr>
                            <m:t>𝑖</m:t>
                          </m:r>
                          <m:r>
                            <a:rPr lang="es-ES" i="1">
                              <a:latin typeface="Cambria Math"/>
                            </a:rPr>
                            <m:t>)</m:t>
                          </m:r>
                        </m:den>
                      </m:f>
                    </m:oMath>
                  </m:oMathPara>
                </a14:m>
                <a:endParaRPr lang="es-ES" dirty="0"/>
              </a:p>
            </p:txBody>
          </p:sp>
        </mc:Choice>
        <mc:Fallback xmlns="">
          <p:sp>
            <p:nvSpPr>
              <p:cNvPr id="13" name="12 Rectángulo"/>
              <p:cNvSpPr>
                <a:spLocks noRot="1" noChangeAspect="1" noMove="1" noResize="1" noEditPoints="1" noAdjustHandles="1" noChangeArrowheads="1" noChangeShapeType="1" noTextEdit="1"/>
              </p:cNvSpPr>
              <p:nvPr/>
            </p:nvSpPr>
            <p:spPr>
              <a:xfrm>
                <a:off x="1043608" y="4746253"/>
                <a:ext cx="2599045" cy="676980"/>
              </a:xfrm>
              <a:prstGeom prst="rect">
                <a:avLst/>
              </a:prstGeom>
              <a:blipFill rotWithShape="1">
                <a:blip r:embed="rId2"/>
                <a:stretch>
                  <a:fillRect/>
                </a:stretch>
              </a:blipFill>
            </p:spPr>
            <p:txBody>
              <a:bodyPr/>
              <a:lstStyle/>
              <a:p>
                <a:r>
                  <a:rPr lang="es-ES">
                    <a:noFill/>
                  </a:rPr>
                  <a:t> </a:t>
                </a:r>
              </a:p>
            </p:txBody>
          </p:sp>
        </mc:Fallback>
      </mc:AlternateContent>
      <p:sp>
        <p:nvSpPr>
          <p:cNvPr id="14" name="13 Rectángulo"/>
          <p:cNvSpPr/>
          <p:nvPr/>
        </p:nvSpPr>
        <p:spPr>
          <a:xfrm>
            <a:off x="4228470" y="4484579"/>
            <a:ext cx="4572000" cy="1200329"/>
          </a:xfrm>
          <a:prstGeom prst="rect">
            <a:avLst/>
          </a:prstGeom>
        </p:spPr>
        <p:txBody>
          <a:bodyPr>
            <a:spAutoFit/>
          </a:bodyPr>
          <a:lstStyle/>
          <a:p>
            <a:r>
              <a:rPr lang="es-ES" dirty="0"/>
              <a:t>donde:</a:t>
            </a:r>
          </a:p>
          <a:p>
            <a:r>
              <a:rPr lang="es-ES" i="1" dirty="0"/>
              <a:t>QC(i)</a:t>
            </a:r>
            <a:r>
              <a:rPr lang="es-ES" dirty="0"/>
              <a:t> es el escurrimiento generado por el modelo para el mes</a:t>
            </a:r>
            <a:r>
              <a:rPr lang="es-ES" i="1" dirty="0"/>
              <a:t> i</a:t>
            </a:r>
            <a:r>
              <a:rPr lang="es-ES" dirty="0"/>
              <a:t>.</a:t>
            </a:r>
          </a:p>
          <a:p>
            <a:r>
              <a:rPr lang="es-ES" i="1" dirty="0"/>
              <a:t>QM(i)</a:t>
            </a:r>
            <a:r>
              <a:rPr lang="es-ES" dirty="0"/>
              <a:t> es el escurrimiento medido en el mes </a:t>
            </a:r>
            <a:r>
              <a:rPr lang="es-ES" i="1" dirty="0"/>
              <a:t>i</a:t>
            </a:r>
            <a:r>
              <a:rPr lang="es-ES" dirty="0"/>
              <a:t>.</a:t>
            </a:r>
          </a:p>
        </p:txBody>
      </p:sp>
    </p:spTree>
    <p:extLst>
      <p:ext uri="{BB962C8B-B14F-4D97-AF65-F5344CB8AC3E}">
        <p14:creationId xmlns:p14="http://schemas.microsoft.com/office/powerpoint/2010/main" val="5690045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21976"/>
            <a:ext cx="3816424" cy="5335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321976"/>
            <a:ext cx="3851838" cy="422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0728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Introducción: 1.1 Objetivo del Balance </a:t>
            </a:r>
            <a:r>
              <a:rPr lang="es-ES" sz="3200" dirty="0" smtClean="0"/>
              <a:t>Hídrico</a:t>
            </a:r>
            <a:endParaRPr lang="es-ES" sz="3200" dirty="0"/>
          </a:p>
        </p:txBody>
      </p:sp>
      <p:sp>
        <p:nvSpPr>
          <p:cNvPr id="6" name="5 Rectángulo"/>
          <p:cNvSpPr/>
          <p:nvPr/>
        </p:nvSpPr>
        <p:spPr>
          <a:xfrm>
            <a:off x="609600" y="1844824"/>
            <a:ext cx="8066856" cy="2308324"/>
          </a:xfrm>
          <a:prstGeom prst="rect">
            <a:avLst/>
          </a:prstGeom>
        </p:spPr>
        <p:txBody>
          <a:bodyPr wrap="square">
            <a:spAutoFit/>
          </a:bodyPr>
          <a:lstStyle/>
          <a:p>
            <a:r>
              <a:rPr lang="es-ES" dirty="0"/>
              <a:t>El objetivo final que se persigue consiste en cuantificar los recursos hídricos disponibles en el territorio </a:t>
            </a:r>
            <a:r>
              <a:rPr lang="es-ES" dirty="0" smtClean="0"/>
              <a:t>uruguayo, especialmente en cuencas no </a:t>
            </a:r>
            <a:r>
              <a:rPr lang="es-ES" dirty="0" smtClean="0"/>
              <a:t>aforadas utilizadas para la gestión </a:t>
            </a:r>
            <a:r>
              <a:rPr lang="es-ES" smtClean="0"/>
              <a:t>del recurso.</a:t>
            </a:r>
            <a:endParaRPr lang="es-ES" dirty="0" smtClean="0"/>
          </a:p>
          <a:p>
            <a:endParaRPr lang="es-ES" dirty="0"/>
          </a:p>
          <a:p>
            <a:r>
              <a:rPr lang="es-ES" dirty="0" smtClean="0"/>
              <a:t>Esta cuantificación será utilizada posteriormente por modelos de gestión analizando diferentes escenarios.</a:t>
            </a:r>
          </a:p>
          <a:p>
            <a:endParaRPr lang="es-ES" dirty="0"/>
          </a:p>
          <a:p>
            <a:r>
              <a:rPr lang="es-ES" dirty="0" smtClean="0"/>
              <a:t>El período de datos utilizados es 1981-2012.</a:t>
            </a:r>
            <a:endParaRPr lang="es-ES" dirty="0"/>
          </a:p>
        </p:txBody>
      </p:sp>
      <p:pic>
        <p:nvPicPr>
          <p:cNvPr id="2" name="1 Imagen"/>
          <p:cNvPicPr>
            <a:picLocks noChangeAspect="1"/>
          </p:cNvPicPr>
          <p:nvPr/>
        </p:nvPicPr>
        <p:blipFill rotWithShape="1">
          <a:blip r:embed="rId2" cstate="print">
            <a:extLst>
              <a:ext uri="{28A0092B-C50C-407E-A947-70E740481C1C}">
                <a14:useLocalDpi xmlns:a14="http://schemas.microsoft.com/office/drawing/2010/main" val="0"/>
              </a:ext>
            </a:extLst>
          </a:blip>
          <a:srcRect l="25778" r="22667"/>
          <a:stretch/>
        </p:blipFill>
        <p:spPr>
          <a:xfrm>
            <a:off x="6004168" y="3645024"/>
            <a:ext cx="2790944" cy="2983155"/>
          </a:xfrm>
          <a:prstGeom prst="rect">
            <a:avLst/>
          </a:prstGeom>
        </p:spPr>
      </p:pic>
    </p:spTree>
    <p:extLst>
      <p:ext uri="{BB962C8B-B14F-4D97-AF65-F5344CB8AC3E}">
        <p14:creationId xmlns:p14="http://schemas.microsoft.com/office/powerpoint/2010/main" val="34311592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26" y="1340768"/>
            <a:ext cx="3653780" cy="5107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830" y="1340768"/>
            <a:ext cx="4048737" cy="444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7818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64" y="1312836"/>
            <a:ext cx="5867400"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Rectángulo"/>
          <p:cNvSpPr/>
          <p:nvPr/>
        </p:nvSpPr>
        <p:spPr>
          <a:xfrm>
            <a:off x="251520" y="4869160"/>
            <a:ext cx="7785898" cy="2031325"/>
          </a:xfrm>
          <a:prstGeom prst="rect">
            <a:avLst/>
          </a:prstGeom>
        </p:spPr>
        <p:txBody>
          <a:bodyPr wrap="square">
            <a:spAutoFit/>
          </a:bodyPr>
          <a:lstStyle/>
          <a:p>
            <a:r>
              <a:rPr lang="es-ES" sz="1400" dirty="0"/>
              <a:t>Un análisis de los resultados de esta tabla indica que el coeficiente de escorrentía obtenido por simulación de la serie completa de años de cada estación varía entre 0,09 para la estación 120.0 (</a:t>
            </a:r>
            <a:r>
              <a:rPr lang="es-ES" sz="1400" dirty="0" err="1"/>
              <a:t>Ao</a:t>
            </a:r>
            <a:r>
              <a:rPr lang="es-ES" sz="1400" dirty="0"/>
              <a:t>. Mosquito) y 0,62 para la estación 140.0 (</a:t>
            </a:r>
            <a:r>
              <a:rPr lang="es-ES" sz="1400" dirty="0" err="1"/>
              <a:t>Dayman</a:t>
            </a:r>
            <a:r>
              <a:rPr lang="es-ES" sz="1400" dirty="0"/>
              <a:t> Pte. R-3). Se ha considerado adecuado emplear un criterio objetivo de eliminar aquellas estaciones con valores extremos altos y bajos de este parámetros del proceso de calibración, adoptando como tales aquellos que se encuentran fuera del intervalo [0,25-0,55]. A continuación se revisaron una a una las estaciones </a:t>
            </a:r>
            <a:r>
              <a:rPr lang="es-ES" sz="1400" dirty="0" smtClean="0"/>
              <a:t> </a:t>
            </a:r>
            <a:r>
              <a:rPr lang="es-ES" sz="1400" dirty="0"/>
              <a:t>que se consideran de baja confiabilidad relacionadas en la Tabla 5. De las 8 estaciones relacionadas 5 presentan valores de escorrentía fuera del intervalo adoptado como válido. Tras un análisis de las 3 restantes con técnicos del servicio hidrológico se opta por prescindir de las tres</a:t>
            </a:r>
          </a:p>
        </p:txBody>
      </p:sp>
    </p:spTree>
    <p:extLst>
      <p:ext uri="{BB962C8B-B14F-4D97-AF65-F5344CB8AC3E}">
        <p14:creationId xmlns:p14="http://schemas.microsoft.com/office/powerpoint/2010/main" val="11598408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sp>
        <p:nvSpPr>
          <p:cNvPr id="2" name="1 Rectángulo"/>
          <p:cNvSpPr/>
          <p:nvPr/>
        </p:nvSpPr>
        <p:spPr>
          <a:xfrm>
            <a:off x="683568" y="1570038"/>
            <a:ext cx="4572000" cy="646331"/>
          </a:xfrm>
          <a:prstGeom prst="rect">
            <a:avLst/>
          </a:prstGeom>
        </p:spPr>
        <p:txBody>
          <a:bodyPr>
            <a:spAutoFit/>
          </a:bodyPr>
          <a:lstStyle/>
          <a:p>
            <a:r>
              <a:rPr lang="es-UY" dirty="0" smtClean="0"/>
              <a:t>RELACIÓN </a:t>
            </a:r>
            <a:r>
              <a:rPr lang="es-UY" dirty="0"/>
              <a:t>DE LOS PARÁMETROS CALIBRADOS CON LAS CARACTERÍSTICAS DE LAS CUENCAS</a:t>
            </a:r>
            <a:endParaRPr lang="es-E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420888"/>
            <a:ext cx="5916613"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4611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379538"/>
            <a:ext cx="5916613" cy="409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7947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304925"/>
            <a:ext cx="5916613" cy="424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79473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446213"/>
            <a:ext cx="5916613" cy="396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79473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sp>
        <p:nvSpPr>
          <p:cNvPr id="2" name="1 Rectángulo"/>
          <p:cNvSpPr/>
          <p:nvPr/>
        </p:nvSpPr>
        <p:spPr>
          <a:xfrm>
            <a:off x="755576" y="1844824"/>
            <a:ext cx="6246440" cy="3693319"/>
          </a:xfrm>
          <a:prstGeom prst="rect">
            <a:avLst/>
          </a:prstGeom>
        </p:spPr>
        <p:txBody>
          <a:bodyPr wrap="square">
            <a:spAutoFit/>
          </a:bodyPr>
          <a:lstStyle/>
          <a:p>
            <a:r>
              <a:rPr lang="es-ES" dirty="0"/>
              <a:t>En el análisis de los distintos gráficos  no se observa  buena correlación entre los parámetros calibrados y las características físicas de las cuencas. </a:t>
            </a:r>
            <a:endParaRPr lang="es-ES" dirty="0" smtClean="0"/>
          </a:p>
          <a:p>
            <a:endParaRPr lang="es-ES" dirty="0"/>
          </a:p>
          <a:p>
            <a:r>
              <a:rPr lang="es-ES" dirty="0" err="1" smtClean="0"/>
              <a:t>H</a:t>
            </a:r>
            <a:r>
              <a:rPr lang="es-ES" baseline="-25000" dirty="0" err="1" smtClean="0"/>
              <a:t>max</a:t>
            </a:r>
            <a:r>
              <a:rPr lang="es-ES" dirty="0" smtClean="0"/>
              <a:t> </a:t>
            </a:r>
            <a:r>
              <a:rPr lang="es-ES" dirty="0"/>
              <a:t>es el parámetro con mayor significado físico del modelo ya que en él influye la textura, pendiente del terreno y espesor de la capa en la que tiene lugar la evapotranspiración, por lo que se relacionará con el valor del Agua Disponible de las Tierras del Uruguay (AD</a:t>
            </a:r>
            <a:r>
              <a:rPr lang="es-ES" dirty="0" smtClean="0"/>
              <a:t>).</a:t>
            </a:r>
          </a:p>
          <a:p>
            <a:endParaRPr lang="es-ES" dirty="0"/>
          </a:p>
          <a:p>
            <a:r>
              <a:rPr lang="es-ES" dirty="0"/>
              <a:t>Se opta por realizar una calibración regional que permita simular el modelo hidrológico en las cuencas sin aforar utilizando los valores de los parámetros calculados mediante este </a:t>
            </a:r>
            <a:r>
              <a:rPr lang="es-ES" dirty="0" smtClean="0"/>
              <a:t>parámetro.</a:t>
            </a:r>
            <a:endParaRPr lang="es-ES" dirty="0"/>
          </a:p>
        </p:txBody>
      </p:sp>
    </p:spTree>
    <p:extLst>
      <p:ext uri="{BB962C8B-B14F-4D97-AF65-F5344CB8AC3E}">
        <p14:creationId xmlns:p14="http://schemas.microsoft.com/office/powerpoint/2010/main" val="23802095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mc:AlternateContent xmlns:mc="http://schemas.openxmlformats.org/markup-compatibility/2006" xmlns:a14="http://schemas.microsoft.com/office/drawing/2010/main">
        <mc:Choice Requires="a14">
          <p:sp>
            <p:nvSpPr>
              <p:cNvPr id="2" name="1 Rectángulo"/>
              <p:cNvSpPr/>
              <p:nvPr/>
            </p:nvSpPr>
            <p:spPr>
              <a:xfrm>
                <a:off x="755576" y="1570038"/>
                <a:ext cx="7344816" cy="5195077"/>
              </a:xfrm>
              <a:prstGeom prst="rect">
                <a:avLst/>
              </a:prstGeom>
            </p:spPr>
            <p:txBody>
              <a:bodyPr wrap="square">
                <a:spAutoFit/>
              </a:bodyPr>
              <a:lstStyle/>
              <a:p>
                <a:r>
                  <a:rPr lang="es-ES" dirty="0"/>
                  <a:t>C</a:t>
                </a:r>
                <a:r>
                  <a:rPr lang="es-ES" dirty="0" smtClean="0"/>
                  <a:t>alibración </a:t>
                </a:r>
                <a:r>
                  <a:rPr lang="es-ES" dirty="0"/>
                  <a:t>regional de la siguiente forma</a:t>
                </a:r>
                <a:r>
                  <a:rPr lang="es-ES" dirty="0" smtClean="0"/>
                  <a:t>:</a:t>
                </a:r>
              </a:p>
              <a:p>
                <a:endParaRPr lang="es-ES" dirty="0"/>
              </a:p>
              <a:p>
                <a:pPr lvl="0"/>
                <a:r>
                  <a:rPr lang="es-ES" dirty="0" smtClean="0"/>
                  <a:t>Para todas las cuencas se utiliza el mismo valor de los parámetros </a:t>
                </a:r>
                <a:r>
                  <a:rPr lang="es-ES" i="1" cap="all" dirty="0" smtClean="0"/>
                  <a:t>C</a:t>
                </a:r>
                <a:r>
                  <a:rPr lang="es-ES" cap="all" dirty="0"/>
                  <a:t>,</a:t>
                </a:r>
                <a:r>
                  <a:rPr lang="es-ES" i="1" cap="all" dirty="0"/>
                  <a:t> </a:t>
                </a:r>
                <a:r>
                  <a:rPr lang="es-ES" i="1" cap="all" dirty="0" err="1"/>
                  <a:t>I</a:t>
                </a:r>
                <a:r>
                  <a:rPr lang="es-ES" i="1" cap="all" baseline="-25000" dirty="0" err="1"/>
                  <a:t>max</a:t>
                </a:r>
                <a:r>
                  <a:rPr lang="es-ES" i="1" cap="all" dirty="0"/>
                  <a:t> </a:t>
                </a:r>
                <a:r>
                  <a:rPr lang="es-ES" dirty="0" smtClean="0"/>
                  <a:t>y</a:t>
                </a:r>
                <a:r>
                  <a:rPr lang="es-ES" i="1" dirty="0" smtClean="0"/>
                  <a:t> alfa</a:t>
                </a:r>
                <a:r>
                  <a:rPr lang="es-ES" cap="all" dirty="0" smtClean="0"/>
                  <a:t>.</a:t>
                </a:r>
              </a:p>
              <a:p>
                <a:pPr lvl="0"/>
                <a:endParaRPr lang="es-ES" cap="all" dirty="0"/>
              </a:p>
              <a:p>
                <a:pPr lvl="0"/>
                <a:r>
                  <a:rPr lang="es-ES" dirty="0" smtClean="0"/>
                  <a:t>Para cada cuenca se simula el modelo con un valor de agua disponible calculado como</a:t>
                </a:r>
                <a:r>
                  <a:rPr lang="es-ES" cap="all" dirty="0" smtClean="0"/>
                  <a:t>:</a:t>
                </a:r>
                <a:endParaRPr lang="es-ES" cap="all" dirty="0"/>
              </a:p>
              <a:p>
                <a:pPr/>
                <a14:m>
                  <m:oMathPara xmlns:m="http://schemas.openxmlformats.org/officeDocument/2006/math">
                    <m:oMathParaPr>
                      <m:jc m:val="centerGroup"/>
                    </m:oMathParaPr>
                    <m:oMath xmlns:m="http://schemas.openxmlformats.org/officeDocument/2006/math">
                      <m:r>
                        <a:rPr lang="es-ES" i="1">
                          <a:latin typeface="Cambria Math"/>
                        </a:rPr>
                        <m:t>𝐻𝑚𝑎𝑥</m:t>
                      </m:r>
                      <m:r>
                        <a:rPr lang="es-ES" i="1">
                          <a:latin typeface="Cambria Math"/>
                        </a:rPr>
                        <m:t>=</m:t>
                      </m:r>
                      <m:r>
                        <a:rPr lang="es-ES" i="1">
                          <a:latin typeface="Cambria Math"/>
                        </a:rPr>
                        <m:t>𝐴</m:t>
                      </m:r>
                      <m:r>
                        <a:rPr lang="es-ES" i="1">
                          <a:latin typeface="Cambria Math"/>
                        </a:rPr>
                        <m:t>∙</m:t>
                      </m:r>
                      <m:r>
                        <a:rPr lang="es-ES" i="1">
                          <a:latin typeface="Cambria Math"/>
                        </a:rPr>
                        <m:t>𝐴𝐷</m:t>
                      </m:r>
                    </m:oMath>
                  </m:oMathPara>
                </a14:m>
                <a:endParaRPr lang="es-ES" dirty="0" smtClean="0"/>
              </a:p>
              <a:p>
                <a:endParaRPr lang="es-ES" dirty="0"/>
              </a:p>
              <a:p>
                <a:r>
                  <a:rPr lang="es-ES" dirty="0"/>
                  <a:t>donde A es un parámetro, que sirve para relacionar la </a:t>
                </a:r>
                <a:r>
                  <a:rPr lang="es-ES" dirty="0" err="1"/>
                  <a:t>H</a:t>
                </a:r>
                <a:r>
                  <a:rPr lang="es-ES" baseline="-25000" dirty="0" err="1"/>
                  <a:t>max</a:t>
                </a:r>
                <a:r>
                  <a:rPr lang="es-ES" dirty="0"/>
                  <a:t> con el Agua Disponible de cada cuenca. </a:t>
                </a:r>
              </a:p>
              <a:p>
                <a:r>
                  <a:rPr lang="es-ES" dirty="0"/>
                  <a:t>De esta forma la calibración consiste en determinar los valores de </a:t>
                </a:r>
                <a:r>
                  <a:rPr lang="es-ES" i="1" dirty="0"/>
                  <a:t>A, C, </a:t>
                </a:r>
                <a:r>
                  <a:rPr lang="es-ES" i="1" dirty="0" err="1"/>
                  <a:t>I</a:t>
                </a:r>
                <a:r>
                  <a:rPr lang="es-ES" i="1" baseline="-25000" dirty="0" err="1"/>
                  <a:t>max</a:t>
                </a:r>
                <a:r>
                  <a:rPr lang="es-ES" dirty="0"/>
                  <a:t> y </a:t>
                </a:r>
                <a:r>
                  <a:rPr lang="es-ES" i="1" dirty="0"/>
                  <a:t>alfa</a:t>
                </a:r>
                <a:r>
                  <a:rPr lang="es-ES" dirty="0"/>
                  <a:t> tales que hacen mínima la función objetivo (sumatoria de la función objetivo de cada cuenca): </a:t>
                </a:r>
              </a:p>
              <a:p>
                <a:pPr/>
                <a14:m>
                  <m:oMathPara xmlns:m="http://schemas.openxmlformats.org/officeDocument/2006/math">
                    <m:oMathParaPr>
                      <m:jc m:val="centerGroup"/>
                    </m:oMathParaPr>
                    <m:oMath xmlns:m="http://schemas.openxmlformats.org/officeDocument/2006/math">
                      <m:r>
                        <a:rPr lang="es-ES" i="1">
                          <a:latin typeface="Cambria Math"/>
                        </a:rPr>
                        <m:t>𝐹𝑂𝑟𝑒𝑔𝑖𝑜𝑛𝑎𝑙</m:t>
                      </m:r>
                      <m:r>
                        <a:rPr lang="es-ES" i="1">
                          <a:latin typeface="Cambria Math"/>
                        </a:rPr>
                        <m:t>=</m:t>
                      </m:r>
                      <m:nary>
                        <m:naryPr>
                          <m:chr m:val="∑"/>
                          <m:limLoc m:val="undOvr"/>
                          <m:subHide m:val="on"/>
                          <m:supHide m:val="on"/>
                          <m:ctrlPr>
                            <a:rPr lang="es-ES" i="1">
                              <a:latin typeface="Cambria Math"/>
                            </a:rPr>
                          </m:ctrlPr>
                        </m:naryPr>
                        <m:sub/>
                        <m:sup/>
                        <m:e>
                          <m:r>
                            <a:rPr lang="es-ES" i="1">
                              <a:latin typeface="Cambria Math"/>
                            </a:rPr>
                            <m:t>𝐹𝑂</m:t>
                          </m:r>
                          <m:r>
                            <a:rPr lang="es-ES" i="1">
                              <a:latin typeface="Cambria Math"/>
                            </a:rPr>
                            <m:t>(</m:t>
                          </m:r>
                          <m:r>
                            <a:rPr lang="es-ES" i="1">
                              <a:latin typeface="Cambria Math"/>
                            </a:rPr>
                            <m:t>𝑖</m:t>
                          </m:r>
                          <m:r>
                            <a:rPr lang="es-ES" i="1">
                              <a:latin typeface="Cambria Math"/>
                            </a:rPr>
                            <m:t>)</m:t>
                          </m:r>
                        </m:e>
                      </m:nary>
                    </m:oMath>
                  </m:oMathPara>
                </a14:m>
                <a:endParaRPr lang="es-ES" dirty="0"/>
              </a:p>
              <a:p>
                <a:r>
                  <a:rPr lang="es-ES" dirty="0"/>
                  <a:t>donde </a:t>
                </a:r>
                <a:r>
                  <a:rPr lang="es-ES" i="1" dirty="0"/>
                  <a:t>FO(i)</a:t>
                </a:r>
                <a:r>
                  <a:rPr lang="es-ES" dirty="0"/>
                  <a:t> es la misma función objetivo utilizada en la calibración individual de la cuenca </a:t>
                </a:r>
                <a:r>
                  <a:rPr lang="es-ES" i="1" dirty="0"/>
                  <a:t>i</a:t>
                </a:r>
                <a:r>
                  <a:rPr lang="es-ES" dirty="0" smtClean="0"/>
                  <a:t>.</a:t>
                </a:r>
                <a:endParaRPr lang="es-ES" dirty="0"/>
              </a:p>
            </p:txBody>
          </p:sp>
        </mc:Choice>
        <mc:Fallback xmlns="">
          <p:sp>
            <p:nvSpPr>
              <p:cNvPr id="2" name="1 Rectángulo"/>
              <p:cNvSpPr>
                <a:spLocks noRot="1" noChangeAspect="1" noMove="1" noResize="1" noEditPoints="1" noAdjustHandles="1" noChangeArrowheads="1" noChangeShapeType="1" noTextEdit="1"/>
              </p:cNvSpPr>
              <p:nvPr/>
            </p:nvSpPr>
            <p:spPr>
              <a:xfrm>
                <a:off x="755576" y="1570038"/>
                <a:ext cx="7344816" cy="5195077"/>
              </a:xfrm>
              <a:prstGeom prst="rect">
                <a:avLst/>
              </a:prstGeom>
              <a:blipFill rotWithShape="1">
                <a:blip r:embed="rId2"/>
                <a:stretch>
                  <a:fillRect l="-747" t="-587" r="-1162" b="-939"/>
                </a:stretch>
              </a:blipFill>
            </p:spPr>
            <p:txBody>
              <a:bodyPr/>
              <a:lstStyle/>
              <a:p>
                <a:r>
                  <a:rPr lang="es-ES">
                    <a:noFill/>
                  </a:rPr>
                  <a:t> </a:t>
                </a:r>
              </a:p>
            </p:txBody>
          </p:sp>
        </mc:Fallback>
      </mc:AlternateContent>
    </p:spTree>
    <p:extLst>
      <p:ext uri="{BB962C8B-B14F-4D97-AF65-F5344CB8AC3E}">
        <p14:creationId xmlns:p14="http://schemas.microsoft.com/office/powerpoint/2010/main" val="2380209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a:t>Modelo de </a:t>
            </a:r>
            <a:r>
              <a:rPr lang="es-UY" sz="3200" dirty="0" err="1" smtClean="0"/>
              <a:t>Temez</a:t>
            </a:r>
            <a:r>
              <a:rPr lang="es-UY" sz="3200" dirty="0"/>
              <a:t> 4.2 </a:t>
            </a:r>
            <a:r>
              <a:rPr lang="es-UY" sz="3200" dirty="0" smtClean="0"/>
              <a:t>Calibración</a:t>
            </a:r>
            <a:endParaRPr lang="es-UY" sz="3200" dirty="0"/>
          </a:p>
        </p:txBody>
      </p:sp>
      <p:sp>
        <p:nvSpPr>
          <p:cNvPr id="3" name="2 Rectángulo"/>
          <p:cNvSpPr/>
          <p:nvPr/>
        </p:nvSpPr>
        <p:spPr>
          <a:xfrm>
            <a:off x="755576" y="1508110"/>
            <a:ext cx="4572000" cy="2031325"/>
          </a:xfrm>
          <a:prstGeom prst="rect">
            <a:avLst/>
          </a:prstGeom>
        </p:spPr>
        <p:txBody>
          <a:bodyPr>
            <a:spAutoFit/>
          </a:bodyPr>
          <a:lstStyle/>
          <a:p>
            <a:pPr lvl="0"/>
            <a:r>
              <a:rPr lang="es-ES" dirty="0" smtClean="0"/>
              <a:t>Valores obtenidos en el proceso de calibración regional para los parámetros siguientes:</a:t>
            </a:r>
          </a:p>
          <a:p>
            <a:pPr lvl="0"/>
            <a:endParaRPr lang="es-ES" cap="all" dirty="0" smtClean="0"/>
          </a:p>
          <a:p>
            <a:pPr lvl="0"/>
            <a:r>
              <a:rPr lang="es-UY" cap="all" dirty="0" smtClean="0"/>
              <a:t>A= 1.20</a:t>
            </a:r>
          </a:p>
          <a:p>
            <a:pPr lvl="0"/>
            <a:r>
              <a:rPr lang="es-ES" dirty="0" smtClean="0"/>
              <a:t>C</a:t>
            </a:r>
            <a:r>
              <a:rPr lang="es-ES" dirty="0"/>
              <a:t>= </a:t>
            </a:r>
            <a:r>
              <a:rPr lang="es-ES" dirty="0" smtClean="0"/>
              <a:t>0.94</a:t>
            </a:r>
          </a:p>
          <a:p>
            <a:pPr lvl="0"/>
            <a:r>
              <a:rPr lang="es-ES" dirty="0" err="1" smtClean="0"/>
              <a:t>I</a:t>
            </a:r>
            <a:r>
              <a:rPr lang="es-ES" baseline="-25000" dirty="0" err="1" smtClean="0"/>
              <a:t>max</a:t>
            </a:r>
            <a:r>
              <a:rPr lang="es-ES" dirty="0"/>
              <a:t>= </a:t>
            </a:r>
            <a:r>
              <a:rPr lang="es-ES" dirty="0" smtClean="0"/>
              <a:t>91</a:t>
            </a:r>
          </a:p>
          <a:p>
            <a:pPr lvl="0"/>
            <a:r>
              <a:rPr lang="es-ES" dirty="0" smtClean="0"/>
              <a:t>Alfa</a:t>
            </a:r>
            <a:r>
              <a:rPr lang="es-ES" dirty="0"/>
              <a:t>= </a:t>
            </a:r>
            <a:r>
              <a:rPr lang="es-ES" dirty="0" smtClean="0"/>
              <a:t>0.99</a:t>
            </a:r>
            <a:endParaRPr lang="es-ES" dirty="0"/>
          </a:p>
        </p:txBody>
      </p:sp>
      <p:pic>
        <p:nvPicPr>
          <p:cNvPr id="5" name="4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2276872"/>
            <a:ext cx="6768752" cy="3744416"/>
          </a:xfrm>
          <a:prstGeom prst="rect">
            <a:avLst/>
          </a:prstGeom>
          <a:noFill/>
        </p:spPr>
      </p:pic>
    </p:spTree>
    <p:extLst>
      <p:ext uri="{BB962C8B-B14F-4D97-AF65-F5344CB8AC3E}">
        <p14:creationId xmlns:p14="http://schemas.microsoft.com/office/powerpoint/2010/main" val="23868622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smtClean="0"/>
              <a:t>Índice</a:t>
            </a:r>
            <a:endParaRPr lang="es-ES" sz="2800" dirty="0"/>
          </a:p>
        </p:txBody>
      </p:sp>
      <p:sp>
        <p:nvSpPr>
          <p:cNvPr id="2" name="1 Rectángulo"/>
          <p:cNvSpPr/>
          <p:nvPr/>
        </p:nvSpPr>
        <p:spPr>
          <a:xfrm>
            <a:off x="483411" y="1252721"/>
            <a:ext cx="8435280" cy="5632311"/>
          </a:xfrm>
          <a:prstGeom prst="rect">
            <a:avLst/>
          </a:prstGeom>
        </p:spPr>
        <p:txBody>
          <a:bodyPr wrap="square">
            <a:spAutoFit/>
          </a:bodyPr>
          <a:lstStyle/>
          <a:p>
            <a:pPr lvl="0"/>
            <a:r>
              <a:rPr lang="es-ES" dirty="0" smtClean="0">
                <a:solidFill>
                  <a:schemeClr val="bg2">
                    <a:lumMod val="75000"/>
                  </a:schemeClr>
                </a:solidFill>
              </a:rPr>
              <a:t>1. Introducción</a:t>
            </a:r>
            <a:endParaRPr lang="es-ES" dirty="0">
              <a:solidFill>
                <a:schemeClr val="bg2">
                  <a:lumMod val="75000"/>
                </a:schemeClr>
              </a:solidFill>
            </a:endParaRPr>
          </a:p>
          <a:p>
            <a:pPr lvl="1"/>
            <a:r>
              <a:rPr lang="es-ES" dirty="0" smtClean="0">
                <a:solidFill>
                  <a:schemeClr val="bg2">
                    <a:lumMod val="75000"/>
                  </a:schemeClr>
                </a:solidFill>
              </a:rPr>
              <a:t>1.1 Objetivo </a:t>
            </a:r>
            <a:r>
              <a:rPr lang="es-ES" dirty="0">
                <a:solidFill>
                  <a:schemeClr val="bg2">
                    <a:lumMod val="75000"/>
                  </a:schemeClr>
                </a:solidFill>
              </a:rPr>
              <a:t>del Balance </a:t>
            </a:r>
            <a:r>
              <a:rPr lang="es-ES" dirty="0" smtClean="0">
                <a:solidFill>
                  <a:schemeClr val="bg2">
                    <a:lumMod val="75000"/>
                  </a:schemeClr>
                </a:solidFill>
              </a:rPr>
              <a:t>Hídrico</a:t>
            </a:r>
          </a:p>
          <a:p>
            <a:pPr lvl="1"/>
            <a:r>
              <a:rPr lang="es-ES" dirty="0" smtClean="0">
                <a:solidFill>
                  <a:schemeClr val="bg2">
                    <a:lumMod val="75000"/>
                  </a:schemeClr>
                </a:solidFill>
              </a:rPr>
              <a:t>1.2 </a:t>
            </a:r>
            <a:r>
              <a:rPr lang="es-ES" dirty="0">
                <a:solidFill>
                  <a:schemeClr val="bg2">
                    <a:lumMod val="75000"/>
                  </a:schemeClr>
                </a:solidFill>
              </a:rPr>
              <a:t>Balance Hídrico y Ciclo Hidrológico en Cuencas</a:t>
            </a:r>
          </a:p>
          <a:p>
            <a:pPr lvl="1"/>
            <a:endParaRPr lang="es-ES" dirty="0"/>
          </a:p>
          <a:p>
            <a:pPr lvl="0"/>
            <a:r>
              <a:rPr lang="es-ES" dirty="0" smtClean="0">
                <a:solidFill>
                  <a:schemeClr val="bg2">
                    <a:lumMod val="75000"/>
                  </a:schemeClr>
                </a:solidFill>
              </a:rPr>
              <a:t>2. Datos </a:t>
            </a:r>
            <a:r>
              <a:rPr lang="es-ES" dirty="0">
                <a:solidFill>
                  <a:schemeClr val="bg2">
                    <a:lumMod val="75000"/>
                  </a:schemeClr>
                </a:solidFill>
              </a:rPr>
              <a:t>utilizados</a:t>
            </a:r>
          </a:p>
          <a:p>
            <a:pPr lvl="1"/>
            <a:r>
              <a:rPr lang="es-ES" dirty="0" smtClean="0">
                <a:solidFill>
                  <a:schemeClr val="bg2">
                    <a:lumMod val="75000"/>
                  </a:schemeClr>
                </a:solidFill>
              </a:rPr>
              <a:t>2.1 Datos </a:t>
            </a:r>
            <a:r>
              <a:rPr lang="es-ES" dirty="0">
                <a:solidFill>
                  <a:schemeClr val="bg2">
                    <a:lumMod val="75000"/>
                  </a:schemeClr>
                </a:solidFill>
              </a:rPr>
              <a:t>de precipitación, ETP y caudal utilizados</a:t>
            </a:r>
          </a:p>
          <a:p>
            <a:pPr lvl="1"/>
            <a:r>
              <a:rPr lang="es-ES" dirty="0" smtClean="0">
                <a:solidFill>
                  <a:schemeClr val="bg2">
                    <a:lumMod val="75000"/>
                  </a:schemeClr>
                </a:solidFill>
              </a:rPr>
              <a:t>2.2 Datos </a:t>
            </a:r>
            <a:r>
              <a:rPr lang="es-ES" dirty="0">
                <a:solidFill>
                  <a:schemeClr val="bg2">
                    <a:lumMod val="75000"/>
                  </a:schemeClr>
                </a:solidFill>
              </a:rPr>
              <a:t>espaciales, MNT, suelos</a:t>
            </a:r>
          </a:p>
          <a:p>
            <a:pPr lvl="1"/>
            <a:r>
              <a:rPr lang="es-ES" dirty="0" smtClean="0">
                <a:solidFill>
                  <a:schemeClr val="bg2">
                    <a:lumMod val="75000"/>
                  </a:schemeClr>
                </a:solidFill>
              </a:rPr>
              <a:t>2.3 Registro </a:t>
            </a:r>
            <a:r>
              <a:rPr lang="es-ES" dirty="0">
                <a:solidFill>
                  <a:schemeClr val="bg2">
                    <a:lumMod val="75000"/>
                  </a:schemeClr>
                </a:solidFill>
              </a:rPr>
              <a:t>de </a:t>
            </a:r>
            <a:r>
              <a:rPr lang="es-ES" dirty="0" smtClean="0">
                <a:solidFill>
                  <a:schemeClr val="bg2">
                    <a:lumMod val="75000"/>
                  </a:schemeClr>
                </a:solidFill>
              </a:rPr>
              <a:t>aprovechamientos</a:t>
            </a:r>
          </a:p>
          <a:p>
            <a:pPr lvl="1"/>
            <a:endParaRPr lang="es-ES" dirty="0">
              <a:solidFill>
                <a:schemeClr val="bg2">
                  <a:lumMod val="75000"/>
                </a:schemeClr>
              </a:solidFill>
            </a:endParaRPr>
          </a:p>
          <a:p>
            <a:pPr lvl="0"/>
            <a:r>
              <a:rPr lang="es-ES" dirty="0" smtClean="0">
                <a:solidFill>
                  <a:schemeClr val="bg2">
                    <a:lumMod val="75000"/>
                  </a:schemeClr>
                </a:solidFill>
              </a:rPr>
              <a:t>3. Interpolación </a:t>
            </a:r>
            <a:r>
              <a:rPr lang="es-ES" dirty="0">
                <a:solidFill>
                  <a:schemeClr val="bg2">
                    <a:lumMod val="75000"/>
                  </a:schemeClr>
                </a:solidFill>
              </a:rPr>
              <a:t>espacial de series temporales</a:t>
            </a:r>
          </a:p>
          <a:p>
            <a:pPr lvl="1"/>
            <a:r>
              <a:rPr lang="es-ES" dirty="0" smtClean="0">
                <a:solidFill>
                  <a:schemeClr val="bg2">
                    <a:lumMod val="75000"/>
                  </a:schemeClr>
                </a:solidFill>
              </a:rPr>
              <a:t>3.1 Algoritmo </a:t>
            </a:r>
            <a:r>
              <a:rPr lang="es-ES" dirty="0">
                <a:solidFill>
                  <a:schemeClr val="bg2">
                    <a:lumMod val="75000"/>
                  </a:schemeClr>
                </a:solidFill>
              </a:rPr>
              <a:t>utilizado</a:t>
            </a:r>
          </a:p>
          <a:p>
            <a:pPr lvl="1"/>
            <a:r>
              <a:rPr lang="es-ES" dirty="0" smtClean="0">
                <a:solidFill>
                  <a:schemeClr val="bg2">
                    <a:lumMod val="75000"/>
                  </a:schemeClr>
                </a:solidFill>
              </a:rPr>
              <a:t>3.2 Implementación </a:t>
            </a:r>
            <a:r>
              <a:rPr lang="es-ES" dirty="0">
                <a:solidFill>
                  <a:schemeClr val="bg2">
                    <a:lumMod val="75000"/>
                  </a:schemeClr>
                </a:solidFill>
              </a:rPr>
              <a:t>y ejemplo de </a:t>
            </a:r>
            <a:r>
              <a:rPr lang="es-ES" dirty="0" smtClean="0">
                <a:solidFill>
                  <a:schemeClr val="bg2">
                    <a:lumMod val="75000"/>
                  </a:schemeClr>
                </a:solidFill>
              </a:rPr>
              <a:t>cálculo</a:t>
            </a:r>
          </a:p>
          <a:p>
            <a:pPr lvl="1"/>
            <a:endParaRPr lang="es-ES" dirty="0">
              <a:solidFill>
                <a:schemeClr val="bg2">
                  <a:lumMod val="75000"/>
                </a:schemeClr>
              </a:solidFill>
            </a:endParaRPr>
          </a:p>
          <a:p>
            <a:pPr lvl="0"/>
            <a:r>
              <a:rPr lang="es-ES" dirty="0" smtClean="0">
                <a:solidFill>
                  <a:schemeClr val="bg2">
                    <a:lumMod val="75000"/>
                  </a:schemeClr>
                </a:solidFill>
              </a:rPr>
              <a:t>4. Modelo </a:t>
            </a:r>
            <a:r>
              <a:rPr lang="es-ES" dirty="0">
                <a:solidFill>
                  <a:schemeClr val="bg2">
                    <a:lumMod val="75000"/>
                  </a:schemeClr>
                </a:solidFill>
              </a:rPr>
              <a:t>de </a:t>
            </a:r>
            <a:r>
              <a:rPr lang="es-ES" dirty="0" err="1">
                <a:solidFill>
                  <a:schemeClr val="bg2">
                    <a:lumMod val="75000"/>
                  </a:schemeClr>
                </a:solidFill>
              </a:rPr>
              <a:t>Temez</a:t>
            </a:r>
            <a:endParaRPr lang="es-ES" dirty="0">
              <a:solidFill>
                <a:schemeClr val="bg2">
                  <a:lumMod val="75000"/>
                </a:schemeClr>
              </a:solidFill>
            </a:endParaRPr>
          </a:p>
          <a:p>
            <a:pPr lvl="1"/>
            <a:r>
              <a:rPr lang="es-ES" dirty="0" smtClean="0">
                <a:solidFill>
                  <a:schemeClr val="bg2">
                    <a:lumMod val="75000"/>
                  </a:schemeClr>
                </a:solidFill>
              </a:rPr>
              <a:t>4.1 Algoritmo </a:t>
            </a:r>
            <a:r>
              <a:rPr lang="es-ES" dirty="0">
                <a:solidFill>
                  <a:schemeClr val="bg2">
                    <a:lumMod val="75000"/>
                  </a:schemeClr>
                </a:solidFill>
              </a:rPr>
              <a:t>del modelo</a:t>
            </a:r>
          </a:p>
          <a:p>
            <a:pPr lvl="1"/>
            <a:r>
              <a:rPr lang="es-ES" dirty="0" smtClean="0">
                <a:solidFill>
                  <a:schemeClr val="bg2">
                    <a:lumMod val="75000"/>
                  </a:schemeClr>
                </a:solidFill>
              </a:rPr>
              <a:t>4.2 Calibración</a:t>
            </a:r>
          </a:p>
          <a:p>
            <a:pPr lvl="1"/>
            <a:endParaRPr lang="es-ES" dirty="0">
              <a:solidFill>
                <a:schemeClr val="bg2">
                  <a:lumMod val="75000"/>
                </a:schemeClr>
              </a:solidFill>
            </a:endParaRPr>
          </a:p>
          <a:p>
            <a:pPr lvl="0"/>
            <a:r>
              <a:rPr lang="es-ES" dirty="0" smtClean="0"/>
              <a:t>5. Balance </a:t>
            </a:r>
            <a:r>
              <a:rPr lang="es-ES" dirty="0"/>
              <a:t>Hídrico</a:t>
            </a:r>
          </a:p>
          <a:p>
            <a:pPr lvl="1"/>
            <a:r>
              <a:rPr lang="es-ES" dirty="0" smtClean="0"/>
              <a:t>5.1 Implementación </a:t>
            </a:r>
            <a:r>
              <a:rPr lang="es-ES" dirty="0"/>
              <a:t>y ejemplo de cálculo</a:t>
            </a:r>
          </a:p>
          <a:p>
            <a:pPr lvl="1"/>
            <a:r>
              <a:rPr lang="es-ES" dirty="0" smtClean="0"/>
              <a:t>5.2 Análisis </a:t>
            </a:r>
            <a:r>
              <a:rPr lang="es-ES" dirty="0"/>
              <a:t>de las salidas</a:t>
            </a:r>
          </a:p>
        </p:txBody>
      </p:sp>
    </p:spTree>
    <p:extLst>
      <p:ext uri="{BB962C8B-B14F-4D97-AF65-F5344CB8AC3E}">
        <p14:creationId xmlns:p14="http://schemas.microsoft.com/office/powerpoint/2010/main" val="644054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287761" y="384647"/>
            <a:ext cx="465772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smtClean="0"/>
              <a:t>Introducción: 1.2 </a:t>
            </a:r>
            <a:r>
              <a:rPr lang="es-ES" sz="3200" dirty="0" smtClean="0">
                <a:solidFill>
                  <a:srgbClr val="000000"/>
                </a:solidFill>
              </a:rPr>
              <a:t>Balance </a:t>
            </a:r>
            <a:r>
              <a:rPr lang="es-ES" sz="3200" dirty="0">
                <a:solidFill>
                  <a:srgbClr val="000000"/>
                </a:solidFill>
              </a:rPr>
              <a:t>Hídrico y Ciclo Hidrológico en Cuencas</a:t>
            </a:r>
            <a:endParaRPr lang="es-ES" sz="3200" dirty="0"/>
          </a:p>
        </p:txBody>
      </p:sp>
    </p:spTree>
    <p:extLst>
      <p:ext uri="{BB962C8B-B14F-4D97-AF65-F5344CB8AC3E}">
        <p14:creationId xmlns:p14="http://schemas.microsoft.com/office/powerpoint/2010/main" val="15554923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2526"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UY" sz="3200" dirty="0" smtClean="0"/>
              <a:t>Balance Hídrico 5.1 </a:t>
            </a:r>
            <a:r>
              <a:rPr lang="es-UY" sz="3200" dirty="0"/>
              <a:t>Implementación y ejemplo de cálculo</a:t>
            </a:r>
          </a:p>
        </p:txBody>
      </p:sp>
      <p:sp>
        <p:nvSpPr>
          <p:cNvPr id="7" name="6 CuadroTexto"/>
          <p:cNvSpPr txBox="1"/>
          <p:nvPr/>
        </p:nvSpPr>
        <p:spPr>
          <a:xfrm>
            <a:off x="1691680" y="2996952"/>
            <a:ext cx="5293822" cy="646331"/>
          </a:xfrm>
          <a:prstGeom prst="rect">
            <a:avLst/>
          </a:prstGeom>
          <a:noFill/>
        </p:spPr>
        <p:txBody>
          <a:bodyPr wrap="none" rtlCol="0">
            <a:spAutoFit/>
          </a:bodyPr>
          <a:lstStyle/>
          <a:p>
            <a:r>
              <a:rPr lang="es-UY" dirty="0" smtClean="0"/>
              <a:t>Trabajo práctico a partir de la </a:t>
            </a:r>
          </a:p>
          <a:p>
            <a:r>
              <a:rPr lang="es-UY" dirty="0" smtClean="0"/>
              <a:t>Guía </a:t>
            </a:r>
            <a:r>
              <a:rPr lang="es-UY" dirty="0"/>
              <a:t>para el cálculo y actualización del Balance Hídrico</a:t>
            </a:r>
            <a:endParaRPr lang="es-ES" dirty="0"/>
          </a:p>
        </p:txBody>
      </p:sp>
    </p:spTree>
    <p:extLst>
      <p:ext uri="{BB962C8B-B14F-4D97-AF65-F5344CB8AC3E}">
        <p14:creationId xmlns:p14="http://schemas.microsoft.com/office/powerpoint/2010/main" val="4083686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060848"/>
            <a:ext cx="481965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5215186" y="2132856"/>
            <a:ext cx="3605286" cy="2800767"/>
          </a:xfrm>
          <a:prstGeom prst="rect">
            <a:avLst/>
          </a:prstGeom>
          <a:noFill/>
        </p:spPr>
        <p:txBody>
          <a:bodyPr wrap="square" rtlCol="0">
            <a:spAutoFit/>
          </a:bodyPr>
          <a:lstStyle/>
          <a:p>
            <a:r>
              <a:rPr lang="es-UY" sz="1600" dirty="0" smtClean="0"/>
              <a:t>Vamos a calcular:</a:t>
            </a:r>
          </a:p>
          <a:p>
            <a:pPr marL="285750" indent="-285750">
              <a:buFont typeface="Arial" pitchFamily="34" charset="0"/>
              <a:buChar char="•"/>
            </a:pPr>
            <a:r>
              <a:rPr lang="es-UY" sz="1600" dirty="0" smtClean="0"/>
              <a:t>T excedente de precipitación</a:t>
            </a:r>
          </a:p>
          <a:p>
            <a:pPr marL="285750" indent="-285750">
              <a:buFont typeface="Arial" pitchFamily="34" charset="0"/>
              <a:buChar char="•"/>
            </a:pPr>
            <a:r>
              <a:rPr lang="es-UY" sz="1600" dirty="0" smtClean="0"/>
              <a:t>H almacenamiento superficial</a:t>
            </a:r>
          </a:p>
          <a:p>
            <a:pPr marL="285750" indent="-285750">
              <a:buFont typeface="Arial" pitchFamily="34" charset="0"/>
              <a:buChar char="•"/>
            </a:pPr>
            <a:r>
              <a:rPr lang="es-UY" sz="1600" dirty="0" smtClean="0"/>
              <a:t>ETR evapotranspiración real</a:t>
            </a:r>
          </a:p>
          <a:p>
            <a:pPr marL="285750" indent="-285750">
              <a:buFont typeface="Arial" pitchFamily="34" charset="0"/>
              <a:buChar char="•"/>
            </a:pPr>
            <a:r>
              <a:rPr lang="es-UY" sz="1600" dirty="0" smtClean="0"/>
              <a:t>I infiltración</a:t>
            </a:r>
          </a:p>
          <a:p>
            <a:pPr marL="285750" indent="-285750">
              <a:buFont typeface="Arial" pitchFamily="34" charset="0"/>
              <a:buChar char="•"/>
            </a:pPr>
            <a:r>
              <a:rPr lang="es-UY" sz="1600" dirty="0" err="1" smtClean="0"/>
              <a:t>Asup</a:t>
            </a:r>
            <a:r>
              <a:rPr lang="es-UY" sz="1600" dirty="0" smtClean="0"/>
              <a:t> aporte superficial</a:t>
            </a:r>
          </a:p>
          <a:p>
            <a:pPr marL="285750" indent="-285750">
              <a:buFont typeface="Arial" pitchFamily="34" charset="0"/>
              <a:buChar char="•"/>
            </a:pPr>
            <a:r>
              <a:rPr lang="es-UY" sz="1600" dirty="0" err="1" smtClean="0"/>
              <a:t>Asub</a:t>
            </a:r>
            <a:r>
              <a:rPr lang="es-UY" sz="1600" dirty="0" smtClean="0"/>
              <a:t> aporte subterráneo </a:t>
            </a:r>
          </a:p>
          <a:p>
            <a:pPr marL="285750" indent="-285750">
              <a:buFont typeface="Arial" pitchFamily="34" charset="0"/>
              <a:buChar char="•"/>
            </a:pPr>
            <a:r>
              <a:rPr lang="es-UY" sz="1600" dirty="0" smtClean="0"/>
              <a:t>A aporte total</a:t>
            </a:r>
          </a:p>
          <a:p>
            <a:pPr marL="285750" indent="-285750">
              <a:buFont typeface="Arial" pitchFamily="34" charset="0"/>
              <a:buChar char="•"/>
            </a:pPr>
            <a:endParaRPr lang="es-UY" sz="1600" dirty="0"/>
          </a:p>
          <a:p>
            <a:pPr marL="285750" indent="-285750">
              <a:buFont typeface="Arial" pitchFamily="34" charset="0"/>
              <a:buChar char="•"/>
            </a:pPr>
            <a:endParaRPr lang="es-UY" sz="1600" dirty="0" smtClean="0"/>
          </a:p>
          <a:p>
            <a:r>
              <a:rPr lang="es-UY" sz="1600" dirty="0" smtClean="0"/>
              <a:t>Paso de tiempo Mensual</a:t>
            </a:r>
            <a:endParaRPr lang="es-UY" sz="1600" dirty="0"/>
          </a:p>
        </p:txBody>
      </p:sp>
      <p:sp>
        <p:nvSpPr>
          <p:cNvPr id="5" name="4 CuadroTexto"/>
          <p:cNvSpPr txBox="1"/>
          <p:nvPr/>
        </p:nvSpPr>
        <p:spPr>
          <a:xfrm>
            <a:off x="611560" y="1594827"/>
            <a:ext cx="3605286" cy="338554"/>
          </a:xfrm>
          <a:prstGeom prst="rect">
            <a:avLst/>
          </a:prstGeom>
          <a:noFill/>
        </p:spPr>
        <p:txBody>
          <a:bodyPr wrap="square" rtlCol="0">
            <a:spAutoFit/>
          </a:bodyPr>
          <a:lstStyle/>
          <a:p>
            <a:r>
              <a:rPr lang="es-UY" sz="1600" dirty="0" smtClean="0"/>
              <a:t>Modelo de Balance Hídrico </a:t>
            </a:r>
            <a:r>
              <a:rPr lang="es-UY" sz="1600" dirty="0" err="1" smtClean="0"/>
              <a:t>Temez</a:t>
            </a:r>
            <a:endParaRPr lang="es-UY" sz="1600" dirty="0" smtClean="0"/>
          </a:p>
        </p:txBody>
      </p:sp>
      <p:sp>
        <p:nvSpPr>
          <p:cNvPr id="10"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smtClean="0"/>
              <a:t>Introducción: 1.2 </a:t>
            </a:r>
            <a:r>
              <a:rPr lang="es-ES" sz="3200" dirty="0" smtClean="0">
                <a:solidFill>
                  <a:srgbClr val="000000"/>
                </a:solidFill>
              </a:rPr>
              <a:t>Balance </a:t>
            </a:r>
            <a:r>
              <a:rPr lang="es-ES" sz="3200" dirty="0">
                <a:solidFill>
                  <a:srgbClr val="000000"/>
                </a:solidFill>
              </a:rPr>
              <a:t>Hídrico y Ciclo Hidrológico en Cuencas</a:t>
            </a:r>
            <a:endParaRPr lang="es-ES" sz="3200" dirty="0"/>
          </a:p>
        </p:txBody>
      </p:sp>
    </p:spTree>
    <p:extLst>
      <p:ext uri="{BB962C8B-B14F-4D97-AF65-F5344CB8AC3E}">
        <p14:creationId xmlns:p14="http://schemas.microsoft.com/office/powerpoint/2010/main" val="1447942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2800" dirty="0" smtClean="0"/>
              <a:t>Índice</a:t>
            </a:r>
            <a:endParaRPr lang="es-ES" sz="2800" dirty="0"/>
          </a:p>
        </p:txBody>
      </p:sp>
      <p:sp>
        <p:nvSpPr>
          <p:cNvPr id="2" name="1 Rectángulo"/>
          <p:cNvSpPr/>
          <p:nvPr/>
        </p:nvSpPr>
        <p:spPr>
          <a:xfrm>
            <a:off x="483411" y="1252721"/>
            <a:ext cx="8435280" cy="5632311"/>
          </a:xfrm>
          <a:prstGeom prst="rect">
            <a:avLst/>
          </a:prstGeom>
        </p:spPr>
        <p:txBody>
          <a:bodyPr wrap="square">
            <a:spAutoFit/>
          </a:bodyPr>
          <a:lstStyle/>
          <a:p>
            <a:pPr lvl="0"/>
            <a:r>
              <a:rPr lang="es-ES" dirty="0" smtClean="0">
                <a:solidFill>
                  <a:schemeClr val="bg2">
                    <a:lumMod val="75000"/>
                  </a:schemeClr>
                </a:solidFill>
              </a:rPr>
              <a:t>1. Introducción</a:t>
            </a:r>
            <a:endParaRPr lang="es-ES" dirty="0">
              <a:solidFill>
                <a:schemeClr val="bg2">
                  <a:lumMod val="75000"/>
                </a:schemeClr>
              </a:solidFill>
            </a:endParaRPr>
          </a:p>
          <a:p>
            <a:pPr lvl="1"/>
            <a:r>
              <a:rPr lang="es-ES" dirty="0" smtClean="0">
                <a:solidFill>
                  <a:schemeClr val="bg2">
                    <a:lumMod val="75000"/>
                  </a:schemeClr>
                </a:solidFill>
              </a:rPr>
              <a:t>1.1 Objetivo </a:t>
            </a:r>
            <a:r>
              <a:rPr lang="es-ES" dirty="0">
                <a:solidFill>
                  <a:schemeClr val="bg2">
                    <a:lumMod val="75000"/>
                  </a:schemeClr>
                </a:solidFill>
              </a:rPr>
              <a:t>del Balance </a:t>
            </a:r>
            <a:r>
              <a:rPr lang="es-ES" dirty="0" smtClean="0">
                <a:solidFill>
                  <a:schemeClr val="bg2">
                    <a:lumMod val="75000"/>
                  </a:schemeClr>
                </a:solidFill>
              </a:rPr>
              <a:t>Hídrico</a:t>
            </a:r>
          </a:p>
          <a:p>
            <a:pPr lvl="1"/>
            <a:r>
              <a:rPr lang="es-ES" dirty="0" smtClean="0">
                <a:solidFill>
                  <a:schemeClr val="bg2">
                    <a:lumMod val="75000"/>
                  </a:schemeClr>
                </a:solidFill>
              </a:rPr>
              <a:t>1.2 </a:t>
            </a:r>
            <a:r>
              <a:rPr lang="es-ES" dirty="0">
                <a:solidFill>
                  <a:schemeClr val="bg2">
                    <a:lumMod val="75000"/>
                  </a:schemeClr>
                </a:solidFill>
              </a:rPr>
              <a:t>Balance Hídrico y Ciclo Hidrológico en Cuencas</a:t>
            </a:r>
          </a:p>
          <a:p>
            <a:pPr lvl="1"/>
            <a:endParaRPr lang="es-ES" dirty="0"/>
          </a:p>
          <a:p>
            <a:pPr lvl="0"/>
            <a:r>
              <a:rPr lang="es-ES" dirty="0" smtClean="0"/>
              <a:t>2. Datos </a:t>
            </a:r>
            <a:r>
              <a:rPr lang="es-ES" dirty="0"/>
              <a:t>utilizados</a:t>
            </a:r>
          </a:p>
          <a:p>
            <a:pPr lvl="1"/>
            <a:r>
              <a:rPr lang="es-ES" dirty="0" smtClean="0"/>
              <a:t>2.1 Datos </a:t>
            </a:r>
            <a:r>
              <a:rPr lang="es-ES" dirty="0"/>
              <a:t>de precipitación, ETP y caudal utilizados</a:t>
            </a:r>
          </a:p>
          <a:p>
            <a:pPr lvl="1"/>
            <a:r>
              <a:rPr lang="es-ES" dirty="0" smtClean="0"/>
              <a:t>2.2 Datos </a:t>
            </a:r>
            <a:r>
              <a:rPr lang="es-ES" dirty="0"/>
              <a:t>espaciales, MNT, suelos</a:t>
            </a:r>
          </a:p>
          <a:p>
            <a:pPr lvl="1"/>
            <a:r>
              <a:rPr lang="es-ES" dirty="0" smtClean="0"/>
              <a:t>2.3 Registro </a:t>
            </a:r>
            <a:r>
              <a:rPr lang="es-ES" dirty="0"/>
              <a:t>de </a:t>
            </a:r>
            <a:r>
              <a:rPr lang="es-ES" dirty="0" smtClean="0"/>
              <a:t>aprovechamientos</a:t>
            </a:r>
          </a:p>
          <a:p>
            <a:pPr lvl="1"/>
            <a:endParaRPr lang="es-ES" dirty="0"/>
          </a:p>
          <a:p>
            <a:pPr lvl="0"/>
            <a:r>
              <a:rPr lang="es-ES" dirty="0" smtClean="0">
                <a:solidFill>
                  <a:schemeClr val="bg2">
                    <a:lumMod val="75000"/>
                  </a:schemeClr>
                </a:solidFill>
              </a:rPr>
              <a:t>3. Interpolación </a:t>
            </a:r>
            <a:r>
              <a:rPr lang="es-ES" dirty="0">
                <a:solidFill>
                  <a:schemeClr val="bg2">
                    <a:lumMod val="75000"/>
                  </a:schemeClr>
                </a:solidFill>
              </a:rPr>
              <a:t>espacial de series temporales</a:t>
            </a:r>
          </a:p>
          <a:p>
            <a:pPr lvl="1"/>
            <a:r>
              <a:rPr lang="es-ES" dirty="0" smtClean="0">
                <a:solidFill>
                  <a:schemeClr val="bg2">
                    <a:lumMod val="75000"/>
                  </a:schemeClr>
                </a:solidFill>
              </a:rPr>
              <a:t>3.1 Algoritmo </a:t>
            </a:r>
            <a:r>
              <a:rPr lang="es-ES" dirty="0">
                <a:solidFill>
                  <a:schemeClr val="bg2">
                    <a:lumMod val="75000"/>
                  </a:schemeClr>
                </a:solidFill>
              </a:rPr>
              <a:t>utilizado</a:t>
            </a:r>
          </a:p>
          <a:p>
            <a:pPr lvl="1"/>
            <a:r>
              <a:rPr lang="es-ES" dirty="0" smtClean="0">
                <a:solidFill>
                  <a:schemeClr val="bg2">
                    <a:lumMod val="75000"/>
                  </a:schemeClr>
                </a:solidFill>
              </a:rPr>
              <a:t>3.2 Implementación </a:t>
            </a:r>
            <a:r>
              <a:rPr lang="es-ES" dirty="0">
                <a:solidFill>
                  <a:schemeClr val="bg2">
                    <a:lumMod val="75000"/>
                  </a:schemeClr>
                </a:solidFill>
              </a:rPr>
              <a:t>y ejemplo de </a:t>
            </a:r>
            <a:r>
              <a:rPr lang="es-ES" dirty="0" smtClean="0">
                <a:solidFill>
                  <a:schemeClr val="bg2">
                    <a:lumMod val="75000"/>
                  </a:schemeClr>
                </a:solidFill>
              </a:rPr>
              <a:t>cálculo</a:t>
            </a:r>
          </a:p>
          <a:p>
            <a:pPr lvl="1"/>
            <a:endParaRPr lang="es-ES" dirty="0">
              <a:solidFill>
                <a:schemeClr val="bg2">
                  <a:lumMod val="75000"/>
                </a:schemeClr>
              </a:solidFill>
            </a:endParaRPr>
          </a:p>
          <a:p>
            <a:pPr lvl="0"/>
            <a:r>
              <a:rPr lang="es-ES" dirty="0" smtClean="0">
                <a:solidFill>
                  <a:schemeClr val="bg2">
                    <a:lumMod val="75000"/>
                  </a:schemeClr>
                </a:solidFill>
              </a:rPr>
              <a:t>4. Modelo </a:t>
            </a:r>
            <a:r>
              <a:rPr lang="es-ES" dirty="0">
                <a:solidFill>
                  <a:schemeClr val="bg2">
                    <a:lumMod val="75000"/>
                  </a:schemeClr>
                </a:solidFill>
              </a:rPr>
              <a:t>de </a:t>
            </a:r>
            <a:r>
              <a:rPr lang="es-ES" dirty="0" err="1">
                <a:solidFill>
                  <a:schemeClr val="bg2">
                    <a:lumMod val="75000"/>
                  </a:schemeClr>
                </a:solidFill>
              </a:rPr>
              <a:t>Temez</a:t>
            </a:r>
            <a:endParaRPr lang="es-ES" dirty="0">
              <a:solidFill>
                <a:schemeClr val="bg2">
                  <a:lumMod val="75000"/>
                </a:schemeClr>
              </a:solidFill>
            </a:endParaRPr>
          </a:p>
          <a:p>
            <a:pPr lvl="1"/>
            <a:r>
              <a:rPr lang="es-ES" dirty="0" smtClean="0">
                <a:solidFill>
                  <a:schemeClr val="bg2">
                    <a:lumMod val="75000"/>
                  </a:schemeClr>
                </a:solidFill>
              </a:rPr>
              <a:t>4.1 Algoritmo </a:t>
            </a:r>
            <a:r>
              <a:rPr lang="es-ES" dirty="0">
                <a:solidFill>
                  <a:schemeClr val="bg2">
                    <a:lumMod val="75000"/>
                  </a:schemeClr>
                </a:solidFill>
              </a:rPr>
              <a:t>del modelo</a:t>
            </a:r>
          </a:p>
          <a:p>
            <a:pPr lvl="1"/>
            <a:r>
              <a:rPr lang="es-ES" dirty="0" smtClean="0">
                <a:solidFill>
                  <a:schemeClr val="bg2">
                    <a:lumMod val="75000"/>
                  </a:schemeClr>
                </a:solidFill>
              </a:rPr>
              <a:t>4.2 Calibración</a:t>
            </a:r>
          </a:p>
          <a:p>
            <a:pPr lvl="1"/>
            <a:endParaRPr lang="es-ES" dirty="0">
              <a:solidFill>
                <a:schemeClr val="bg2">
                  <a:lumMod val="75000"/>
                </a:schemeClr>
              </a:solidFill>
            </a:endParaRPr>
          </a:p>
          <a:p>
            <a:pPr lvl="0"/>
            <a:r>
              <a:rPr lang="es-ES" dirty="0" smtClean="0">
                <a:solidFill>
                  <a:schemeClr val="bg2">
                    <a:lumMod val="75000"/>
                  </a:schemeClr>
                </a:solidFill>
              </a:rPr>
              <a:t>5. Balance </a:t>
            </a:r>
            <a:r>
              <a:rPr lang="es-ES" dirty="0">
                <a:solidFill>
                  <a:schemeClr val="bg2">
                    <a:lumMod val="75000"/>
                  </a:schemeClr>
                </a:solidFill>
              </a:rPr>
              <a:t>Hídrico</a:t>
            </a:r>
          </a:p>
          <a:p>
            <a:pPr lvl="1"/>
            <a:r>
              <a:rPr lang="es-ES" dirty="0" smtClean="0">
                <a:solidFill>
                  <a:schemeClr val="bg2">
                    <a:lumMod val="75000"/>
                  </a:schemeClr>
                </a:solidFill>
              </a:rPr>
              <a:t>5.1 Implementación </a:t>
            </a:r>
            <a:r>
              <a:rPr lang="es-ES" dirty="0">
                <a:solidFill>
                  <a:schemeClr val="bg2">
                    <a:lumMod val="75000"/>
                  </a:schemeClr>
                </a:solidFill>
              </a:rPr>
              <a:t>y ejemplo de cálculo</a:t>
            </a:r>
          </a:p>
          <a:p>
            <a:pPr lvl="1"/>
            <a:r>
              <a:rPr lang="es-ES" dirty="0" smtClean="0">
                <a:solidFill>
                  <a:schemeClr val="bg2">
                    <a:lumMod val="75000"/>
                  </a:schemeClr>
                </a:solidFill>
              </a:rPr>
              <a:t>5.2 Análisis </a:t>
            </a:r>
            <a:r>
              <a:rPr lang="es-ES" dirty="0">
                <a:solidFill>
                  <a:schemeClr val="bg2">
                    <a:lumMod val="75000"/>
                  </a:schemeClr>
                </a:solidFill>
              </a:rPr>
              <a:t>de las salidas</a:t>
            </a:r>
          </a:p>
        </p:txBody>
      </p:sp>
    </p:spTree>
    <p:extLst>
      <p:ext uri="{BB962C8B-B14F-4D97-AF65-F5344CB8AC3E}">
        <p14:creationId xmlns:p14="http://schemas.microsoft.com/office/powerpoint/2010/main" val="387711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37" y="1558231"/>
            <a:ext cx="709612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705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3200" dirty="0"/>
              <a:t>Datos </a:t>
            </a:r>
            <a:r>
              <a:rPr lang="es-ES" sz="3200" dirty="0" smtClean="0"/>
              <a:t>utilizados: 2.1 </a:t>
            </a:r>
            <a:r>
              <a:rPr lang="es-ES" sz="3200" dirty="0"/>
              <a:t>Datos de precipitación, ETP y caudal utilizados</a:t>
            </a:r>
          </a:p>
        </p:txBody>
      </p:sp>
      <p:sp>
        <p:nvSpPr>
          <p:cNvPr id="2" name="1 Rectángulo"/>
          <p:cNvSpPr/>
          <p:nvPr/>
        </p:nvSpPr>
        <p:spPr>
          <a:xfrm>
            <a:off x="899592" y="2276872"/>
            <a:ext cx="7056784" cy="2862322"/>
          </a:xfrm>
          <a:prstGeom prst="rect">
            <a:avLst/>
          </a:prstGeom>
        </p:spPr>
        <p:txBody>
          <a:bodyPr wrap="square">
            <a:spAutoFit/>
          </a:bodyPr>
          <a:lstStyle/>
          <a:p>
            <a:pPr lvl="0"/>
            <a:r>
              <a:rPr lang="es-ES" dirty="0" smtClean="0"/>
              <a:t>Pluviómetros utilizados en estudios:</a:t>
            </a:r>
          </a:p>
          <a:p>
            <a:pPr lvl="0"/>
            <a:endParaRPr lang="es-ES" dirty="0" smtClean="0"/>
          </a:p>
          <a:p>
            <a:pPr marL="285750" lvl="0" indent="-285750">
              <a:buFont typeface="Arial" pitchFamily="34" charset="0"/>
              <a:buChar char="•"/>
            </a:pPr>
            <a:r>
              <a:rPr lang="es-ES" dirty="0" smtClean="0"/>
              <a:t>Anteriores (35 estaciones).</a:t>
            </a:r>
          </a:p>
          <a:p>
            <a:pPr marL="285750" lvl="0" indent="-285750">
              <a:buFont typeface="Arial" pitchFamily="34" charset="0"/>
              <a:buChar char="•"/>
            </a:pPr>
            <a:r>
              <a:rPr lang="es-ES" dirty="0" smtClean="0"/>
              <a:t>Pluviómetros de la </a:t>
            </a:r>
            <a:r>
              <a:rPr lang="es-ES" dirty="0" err="1" smtClean="0"/>
              <a:t>dnm</a:t>
            </a:r>
            <a:r>
              <a:rPr lang="es-ES" dirty="0" smtClean="0"/>
              <a:t> no incluidos en los anteriores (4 + 9 estaciones), que vienen a rellenar zonas de baja densidad de estaciones iniciales.</a:t>
            </a:r>
          </a:p>
          <a:p>
            <a:pPr marL="285750" lvl="0" indent="-285750">
              <a:buFont typeface="Arial" pitchFamily="34" charset="0"/>
              <a:buChar char="•"/>
            </a:pPr>
            <a:r>
              <a:rPr lang="es-ES" dirty="0" smtClean="0"/>
              <a:t>Pluviómetros del INIA (5 estaciones).</a:t>
            </a:r>
          </a:p>
          <a:p>
            <a:pPr marL="285750" lvl="0" indent="-285750">
              <a:buFont typeface="Arial" pitchFamily="34" charset="0"/>
              <a:buChar char="•"/>
            </a:pPr>
            <a:r>
              <a:rPr lang="es-ES" dirty="0" smtClean="0"/>
              <a:t>Pluviómetros de la ANA de Brasil (disponibles en su sitio de internet) con series completas (10 estaciones), en la zona de recubrimiento de las cuencas que vierten al río Cuareim.</a:t>
            </a:r>
            <a:endParaRPr lang="es-ES" dirty="0"/>
          </a:p>
        </p:txBody>
      </p:sp>
    </p:spTree>
    <p:extLst>
      <p:ext uri="{BB962C8B-B14F-4D97-AF65-F5344CB8AC3E}">
        <p14:creationId xmlns:p14="http://schemas.microsoft.com/office/powerpoint/2010/main" val="3083517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1287</TotalTime>
  <Words>2053</Words>
  <Application>Microsoft Office PowerPoint</Application>
  <PresentationFormat>Presentación en pantalla (4:3)</PresentationFormat>
  <Paragraphs>327</Paragraphs>
  <Slides>50</Slides>
  <Notes>0</Notes>
  <HiddenSlides>0</HiddenSlides>
  <MMClips>0</MMClips>
  <ScaleCrop>false</ScaleCrop>
  <HeadingPairs>
    <vt:vector size="4" baseType="variant">
      <vt:variant>
        <vt:lpstr>Tema</vt:lpstr>
      </vt:variant>
      <vt:variant>
        <vt:i4>1</vt:i4>
      </vt:variant>
      <vt:variant>
        <vt:lpstr>Títulos de diapositiva</vt:lpstr>
      </vt:variant>
      <vt:variant>
        <vt:i4>50</vt:i4>
      </vt:variant>
    </vt:vector>
  </HeadingPairs>
  <TitlesOfParts>
    <vt:vector size="51" baseType="lpstr">
      <vt:lpstr>Tema de Office</vt:lpstr>
      <vt:lpstr>Capacitación Balance Hídrico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nicolas</cp:lastModifiedBy>
  <cp:revision>86</cp:revision>
  <dcterms:created xsi:type="dcterms:W3CDTF">2014-08-29T12:24:09Z</dcterms:created>
  <dcterms:modified xsi:type="dcterms:W3CDTF">2014-09-15T10:49:23Z</dcterms:modified>
</cp:coreProperties>
</file>